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62" r:id="rId2"/>
    <p:sldId id="304" r:id="rId3"/>
    <p:sldId id="321" r:id="rId4"/>
    <p:sldId id="322" r:id="rId5"/>
    <p:sldId id="323" r:id="rId6"/>
    <p:sldId id="324" r:id="rId7"/>
    <p:sldId id="325" r:id="rId8"/>
    <p:sldId id="333" r:id="rId9"/>
    <p:sldId id="330" r:id="rId10"/>
    <p:sldId id="288" r:id="rId11"/>
  </p:sldIdLst>
  <p:sldSz cx="9144000" cy="6858000" type="screen4x3"/>
  <p:notesSz cx="6662738" cy="9906000"/>
  <p:custDataLst>
    <p:tags r:id="rId14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buClr>
        <a:srgbClr val="DD8729"/>
      </a:buClr>
      <a:buSzPct val="70000"/>
      <a:buChar char="•"/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rgbClr val="DD8729"/>
      </a:buClr>
      <a:buSzPct val="70000"/>
      <a:buChar char="•"/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rgbClr val="DD8729"/>
      </a:buClr>
      <a:buSzPct val="70000"/>
      <a:buChar char="•"/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rgbClr val="DD8729"/>
      </a:buClr>
      <a:buSzPct val="70000"/>
      <a:buChar char="•"/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rgbClr val="DD8729"/>
      </a:buClr>
      <a:buSzPct val="70000"/>
      <a:buChar char="•"/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A00"/>
    <a:srgbClr val="FFFFFF"/>
    <a:srgbClr val="919293"/>
    <a:srgbClr val="FFAE6A"/>
    <a:srgbClr val="DD8729"/>
    <a:srgbClr val="AEAEA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78771" autoAdjust="0"/>
  </p:normalViewPr>
  <p:slideViewPr>
    <p:cSldViewPr>
      <p:cViewPr varScale="1">
        <p:scale>
          <a:sx n="60" d="100"/>
          <a:sy n="6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913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3" tIns="45281" rIns="90563" bIns="45281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sl-SI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271" y="0"/>
            <a:ext cx="2887913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3" tIns="45281" rIns="90563" bIns="45281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sl-SI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642"/>
            <a:ext cx="2887913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3" tIns="45281" rIns="90563" bIns="45281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sl-SI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271" y="9408642"/>
            <a:ext cx="2887913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3" tIns="45281" rIns="90563" bIns="45281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09272054-80EC-4854-85C9-9B1CE0CD7C55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582043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913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63" tIns="45281" rIns="90563" bIns="45281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826" y="0"/>
            <a:ext cx="2887913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63" tIns="45281" rIns="90563" bIns="45281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469" y="4705905"/>
            <a:ext cx="4885800" cy="44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63" tIns="45281" rIns="90563" bIns="452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226"/>
            <a:ext cx="2887913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63" tIns="45281" rIns="90563" bIns="45281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826" y="9410226"/>
            <a:ext cx="2887913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63" tIns="45281" rIns="90563" bIns="45281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09C29AC8-C407-4216-ADC5-2D8C04E564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1823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BC719-BAA8-4A1C-8CE0-43935EF493EC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2950"/>
            <a:ext cx="4951412" cy="3714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29AC8-C407-4216-ADC5-2D8C04E564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8157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pokaži </a:t>
            </a:r>
            <a:r>
              <a:rPr lang="sl-SI" dirty="0" err="1" smtClean="0"/>
              <a:t>ldns</a:t>
            </a:r>
            <a:r>
              <a:rPr lang="sl-SI" dirty="0" smtClean="0"/>
              <a:t>-</a:t>
            </a:r>
            <a:r>
              <a:rPr lang="sl-SI" dirty="0" err="1" smtClean="0"/>
              <a:t>walk</a:t>
            </a:r>
            <a:r>
              <a:rPr lang="sl-SI" dirty="0" smtClean="0"/>
              <a:t>-zone</a:t>
            </a:r>
          </a:p>
          <a:p>
            <a:r>
              <a:rPr lang="sl-SI" dirty="0" smtClean="0"/>
              <a:t>Bo </a:t>
            </a:r>
            <a:r>
              <a:rPr lang="sl-SI" dirty="0" err="1" smtClean="0"/>
              <a:t>Arnes.SI</a:t>
            </a:r>
            <a:r>
              <a:rPr lang="sl-SI" dirty="0" smtClean="0"/>
              <a:t> uporabljal</a:t>
            </a:r>
            <a:r>
              <a:rPr lang="sl-SI" baseline="0" dirty="0" smtClean="0"/>
              <a:t> NSEC?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29AC8-C407-4216-ADC5-2D8C04E564A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411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130425"/>
            <a:ext cx="6623050" cy="1470025"/>
          </a:xfrm>
        </p:spPr>
        <p:txBody>
          <a:bodyPr/>
          <a:lstStyle>
            <a:lvl1pPr eaLnBrk="0" hangingPunct="0"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5238" y="5060950"/>
            <a:ext cx="6400800" cy="1536700"/>
          </a:xfrm>
        </p:spPr>
        <p:txBody>
          <a:bodyPr/>
          <a:lstStyle>
            <a:lvl1pPr marL="0" indent="0" eaLnBrk="0" hangingPunct="0">
              <a:lnSpc>
                <a:spcPct val="50000"/>
              </a:lnSpc>
              <a:buClr>
                <a:schemeClr val="bg1"/>
              </a:buClr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pic>
        <p:nvPicPr>
          <p:cNvPr id="6" name="Picture 5" descr="logotip-register-splet-vek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75046" y="885093"/>
            <a:ext cx="3071834" cy="8293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3875" y="485775"/>
            <a:ext cx="1966913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485775"/>
            <a:ext cx="5749925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A6A345"/>
              </a:buClr>
              <a:defRPr/>
            </a:lvl1pPr>
            <a:lvl3pPr>
              <a:buClr>
                <a:srgbClr val="A6A345"/>
              </a:buClr>
              <a:defRPr/>
            </a:lvl3pPr>
            <a:lvl5pPr>
              <a:buClr>
                <a:srgbClr val="A6A34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44675"/>
            <a:ext cx="3703638" cy="4281488"/>
          </a:xfrm>
        </p:spPr>
        <p:txBody>
          <a:bodyPr/>
          <a:lstStyle>
            <a:lvl1pPr>
              <a:buClr>
                <a:srgbClr val="A6A345"/>
              </a:buClr>
              <a:defRPr sz="2800"/>
            </a:lvl1pPr>
            <a:lvl2pPr>
              <a:defRPr sz="2400"/>
            </a:lvl2pPr>
            <a:lvl3pPr>
              <a:buClr>
                <a:srgbClr val="A6A345"/>
              </a:buClr>
              <a:defRPr sz="2000"/>
            </a:lvl3pPr>
            <a:lvl4pPr>
              <a:defRPr sz="1800"/>
            </a:lvl4pPr>
            <a:lvl5pPr>
              <a:buClr>
                <a:srgbClr val="A6A345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7588" y="1844675"/>
            <a:ext cx="3705225" cy="4281488"/>
          </a:xfrm>
        </p:spPr>
        <p:txBody>
          <a:bodyPr/>
          <a:lstStyle>
            <a:lvl1pPr>
              <a:buClr>
                <a:srgbClr val="A6A345"/>
              </a:buClr>
              <a:defRPr sz="2800"/>
            </a:lvl1pPr>
            <a:lvl2pPr>
              <a:defRPr sz="2400"/>
            </a:lvl2pPr>
            <a:lvl3pPr>
              <a:buClr>
                <a:srgbClr val="A6A345"/>
              </a:buClr>
              <a:defRPr sz="2000"/>
            </a:lvl3pPr>
            <a:lvl4pPr>
              <a:defRPr sz="1800"/>
            </a:lvl4pPr>
            <a:lvl5pPr>
              <a:buClr>
                <a:srgbClr val="A6A345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A6A345"/>
              </a:buClr>
              <a:defRPr sz="2400"/>
            </a:lvl1pPr>
            <a:lvl2pPr>
              <a:defRPr sz="2000"/>
            </a:lvl2pPr>
            <a:lvl3pPr>
              <a:buClr>
                <a:srgbClr val="A6A345"/>
              </a:buClr>
              <a:defRPr sz="1800"/>
            </a:lvl3pPr>
            <a:lvl4pPr>
              <a:defRPr sz="1600"/>
            </a:lvl4pPr>
            <a:lvl5pPr>
              <a:buClr>
                <a:srgbClr val="A6A345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A6A345"/>
              </a:buClr>
              <a:defRPr sz="2400"/>
            </a:lvl1pPr>
            <a:lvl2pPr>
              <a:defRPr sz="2000"/>
            </a:lvl2pPr>
            <a:lvl3pPr>
              <a:buClr>
                <a:srgbClr val="A6A345"/>
              </a:buClr>
              <a:defRPr sz="1800"/>
            </a:lvl3pPr>
            <a:lvl4pPr>
              <a:defRPr sz="1600"/>
            </a:lvl4pPr>
            <a:lvl5pPr>
              <a:buClr>
                <a:srgbClr val="A6A345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485775"/>
            <a:ext cx="7869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844675"/>
            <a:ext cx="7561263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 smtClean="0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971550" y="1989138"/>
            <a:ext cx="0" cy="4868862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pic>
        <p:nvPicPr>
          <p:cNvPr id="6" name="Picture 5" descr="logotip-register-splet-vek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14282" y="6261744"/>
            <a:ext cx="428628" cy="4486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919293"/>
          </a:solidFill>
          <a:latin typeface="Arial" charset="0"/>
          <a:ea typeface="ＭＳ Ｐゴシック" pitchFamily="1" charset="-128"/>
        </a:defRPr>
      </a:lvl9pPr>
    </p:titleStyle>
    <p:bodyStyle>
      <a:lvl1pPr marL="265113" indent="-265113" algn="l" rtl="0" eaLnBrk="1" fontAlgn="base" hangingPunct="1">
        <a:spcBef>
          <a:spcPct val="50000"/>
        </a:spcBef>
        <a:spcAft>
          <a:spcPct val="0"/>
        </a:spcAft>
        <a:buClr>
          <a:srgbClr val="A6A34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2682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62050" indent="-269875" algn="l" rtl="0" eaLnBrk="1" fontAlgn="base" hangingPunct="1">
        <a:spcBef>
          <a:spcPct val="20000"/>
        </a:spcBef>
        <a:spcAft>
          <a:spcPct val="0"/>
        </a:spcAft>
        <a:buClr>
          <a:srgbClr val="A6A345"/>
        </a:buClr>
        <a:buChar char="•"/>
        <a:defRPr sz="2400">
          <a:solidFill>
            <a:schemeClr val="tx1"/>
          </a:solidFill>
          <a:latin typeface="+mn-lt"/>
        </a:defRPr>
      </a:lvl3pPr>
      <a:lvl4pPr marL="1619250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66925" indent="-268288" algn="l" rtl="0" eaLnBrk="1" fontAlgn="base" hangingPunct="1">
        <a:spcBef>
          <a:spcPct val="20000"/>
        </a:spcBef>
        <a:spcAft>
          <a:spcPct val="0"/>
        </a:spcAft>
        <a:buClr>
          <a:srgbClr val="A6A345"/>
        </a:buClr>
        <a:buChar char="•"/>
        <a:defRPr sz="2000">
          <a:solidFill>
            <a:schemeClr val="tx1"/>
          </a:solidFill>
          <a:latin typeface="+mn-lt"/>
        </a:defRPr>
      </a:lvl5pPr>
      <a:lvl6pPr marL="25241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6pPr>
      <a:lvl7pPr marL="29813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7pPr>
      <a:lvl8pPr marL="34385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8pPr>
      <a:lvl9pPr marL="3895725" indent="-268288" algn="l" rtl="0" eaLnBrk="1" fontAlgn="base" hangingPunct="1">
        <a:spcBef>
          <a:spcPct val="20000"/>
        </a:spcBef>
        <a:spcAft>
          <a:spcPct val="0"/>
        </a:spcAft>
        <a:buClr>
          <a:srgbClr val="DD8729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/>
              <a:t>benjamin.zwittnig@</a:t>
            </a:r>
            <a:r>
              <a:rPr lang="en-US" dirty="0"/>
              <a:t>register</a:t>
            </a:r>
            <a:r>
              <a:rPr lang="sl-SI" dirty="0"/>
              <a:t>.si</a:t>
            </a:r>
          </a:p>
          <a:p>
            <a:endParaRPr lang="sl-SI" dirty="0"/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Signing .</a:t>
            </a:r>
            <a:r>
              <a:rPr lang="en-US" sz="4800" dirty="0" err="1" smtClean="0"/>
              <a:t>si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Before and After</a:t>
            </a:r>
            <a:endParaRPr lang="sl-SI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Questions</a:t>
            </a:r>
            <a:r>
              <a:rPr lang="sl-SI" sz="3600" dirty="0" smtClean="0"/>
              <a:t>?</a:t>
            </a:r>
            <a:endParaRPr lang="sl-SI" sz="3600" dirty="0"/>
          </a:p>
        </p:txBody>
      </p:sp>
      <p:pic>
        <p:nvPicPr>
          <p:cNvPr id="1026" name="Picture 2" descr="C:\Program Files\Microsoft Office\MEDIA\CAGCAT10\j0299171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916832"/>
            <a:ext cx="3346862" cy="3947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 err="1"/>
              <a:t>Before</a:t>
            </a:r>
            <a:endParaRPr lang="sl-SI" sz="2800" dirty="0"/>
          </a:p>
          <a:p>
            <a:pPr marL="714375" lvl="2" indent="-265113">
              <a:spcBef>
                <a:spcPct val="50000"/>
              </a:spcBef>
            </a:pPr>
            <a:r>
              <a:rPr lang="sl-SI" dirty="0" err="1" smtClean="0">
                <a:ea typeface="+mn-ea"/>
                <a:cs typeface="+mn-cs"/>
              </a:rPr>
              <a:t>D</a:t>
            </a:r>
            <a:r>
              <a:rPr lang="en-US" dirty="0" smtClean="0">
                <a:ea typeface="+mn-ea"/>
                <a:cs typeface="+mn-cs"/>
              </a:rPr>
              <a:t>NSSEC</a:t>
            </a:r>
            <a:r>
              <a:rPr lang="sl-SI" dirty="0" smtClean="0">
                <a:ea typeface="+mn-ea"/>
                <a:cs typeface="+mn-cs"/>
              </a:rPr>
              <a:t> </a:t>
            </a:r>
            <a:r>
              <a:rPr lang="sl-SI" dirty="0" err="1" smtClean="0">
                <a:ea typeface="+mn-ea"/>
                <a:cs typeface="+mn-cs"/>
              </a:rPr>
              <a:t>validation</a:t>
            </a:r>
            <a:endParaRPr lang="en-US" dirty="0" smtClean="0">
              <a:ea typeface="+mn-ea"/>
              <a:cs typeface="+mn-cs"/>
            </a:endParaRPr>
          </a:p>
          <a:p>
            <a:pPr marL="714375" lvl="2" indent="-265113">
              <a:spcBef>
                <a:spcPct val="50000"/>
              </a:spcBef>
            </a:pPr>
            <a:r>
              <a:rPr lang="sl-SI" dirty="0" err="1" smtClean="0">
                <a:ea typeface="+mn-ea"/>
                <a:cs typeface="+mn-cs"/>
              </a:rPr>
              <a:t>Preparing</a:t>
            </a:r>
            <a:r>
              <a:rPr lang="sl-SI" dirty="0" smtClean="0">
                <a:ea typeface="+mn-ea"/>
                <a:cs typeface="+mn-cs"/>
              </a:rPr>
              <a:t> </a:t>
            </a:r>
            <a:r>
              <a:rPr lang="sl-SI" dirty="0" err="1">
                <a:ea typeface="+mn-ea"/>
                <a:cs typeface="+mn-cs"/>
              </a:rPr>
              <a:t>for</a:t>
            </a:r>
            <a:r>
              <a:rPr lang="sl-SI" dirty="0">
                <a:ea typeface="+mn-ea"/>
                <a:cs typeface="+mn-cs"/>
              </a:rPr>
              <a:t> </a:t>
            </a:r>
            <a:r>
              <a:rPr lang="sl-SI" dirty="0" err="1">
                <a:ea typeface="+mn-ea"/>
                <a:cs typeface="+mn-cs"/>
              </a:rPr>
              <a:t>signing</a:t>
            </a:r>
            <a:endParaRPr lang="sl-SI" dirty="0">
              <a:ea typeface="+mn-ea"/>
              <a:cs typeface="+mn-cs"/>
            </a:endParaRPr>
          </a:p>
          <a:p>
            <a:r>
              <a:rPr lang="sl-SI" sz="2800" dirty="0" err="1" smtClean="0"/>
              <a:t>Signing</a:t>
            </a:r>
            <a:r>
              <a:rPr lang="en-US" sz="2800" dirty="0" smtClean="0"/>
              <a:t> .</a:t>
            </a:r>
            <a:r>
              <a:rPr lang="en-US" sz="2800" dirty="0" err="1" smtClean="0"/>
              <a:t>si</a:t>
            </a:r>
            <a:endParaRPr lang="sl-SI" sz="2800" dirty="0"/>
          </a:p>
          <a:p>
            <a:r>
              <a:rPr lang="sl-SI" sz="2800" dirty="0" err="1"/>
              <a:t>After</a:t>
            </a:r>
            <a:endParaRPr lang="sl-SI" sz="2800" dirty="0"/>
          </a:p>
          <a:p>
            <a:pPr marL="714375" lvl="2" indent="-265113">
              <a:spcBef>
                <a:spcPct val="50000"/>
              </a:spcBef>
            </a:pPr>
            <a:r>
              <a:rPr lang="sl-SI" dirty="0" smtClean="0">
                <a:ea typeface="+mn-ea"/>
                <a:cs typeface="+mn-cs"/>
              </a:rPr>
              <a:t>Adapting registry system</a:t>
            </a:r>
            <a:endParaRPr lang="en-US" dirty="0">
              <a:ea typeface="+mn-ea"/>
              <a:cs typeface="+mn-cs"/>
            </a:endParaRPr>
          </a:p>
          <a:p>
            <a:pPr marL="714375" lvl="2" indent="-265113">
              <a:spcBef>
                <a:spcPct val="50000"/>
              </a:spcBef>
            </a:pPr>
            <a:r>
              <a:rPr lang="en-US" dirty="0">
                <a:ea typeface="+mn-ea"/>
                <a:cs typeface="+mn-cs"/>
              </a:rPr>
              <a:t>Raising DNSSEC awareness</a:t>
            </a:r>
          </a:p>
          <a:p>
            <a:pPr>
              <a:buClr>
                <a:srgbClr val="00B050"/>
              </a:buCl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Before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Low </a:t>
            </a:r>
            <a:r>
              <a:rPr lang="sl-SI" sz="1800" dirty="0" smtClean="0"/>
              <a:t>interest for </a:t>
            </a:r>
            <a:r>
              <a:rPr lang="en-US" sz="1800" dirty="0" smtClean="0"/>
              <a:t>DNSSEC</a:t>
            </a:r>
          </a:p>
          <a:p>
            <a:r>
              <a:rPr lang="sl-SI" sz="1800" dirty="0" err="1" smtClean="0"/>
              <a:t>Dnssec</a:t>
            </a:r>
            <a:r>
              <a:rPr lang="sl-SI" sz="1800" dirty="0" smtClean="0"/>
              <a:t> </a:t>
            </a:r>
            <a:r>
              <a:rPr lang="sl-SI" sz="1800" dirty="0" err="1"/>
              <a:t>validation</a:t>
            </a:r>
            <a:r>
              <a:rPr lang="sl-SI" sz="1800" dirty="0"/>
              <a:t> on </a:t>
            </a:r>
            <a:r>
              <a:rPr lang="sl-SI" sz="1800" dirty="0" err="1"/>
              <a:t>recursive</a:t>
            </a:r>
            <a:r>
              <a:rPr lang="sl-SI" sz="1800" dirty="0"/>
              <a:t> </a:t>
            </a:r>
            <a:r>
              <a:rPr lang="sl-SI" sz="1800" dirty="0" err="1"/>
              <a:t>nameservers</a:t>
            </a:r>
            <a:endParaRPr lang="en-US" sz="1800" dirty="0"/>
          </a:p>
          <a:p>
            <a:pPr marL="714375" lvl="2" indent="-265113">
              <a:spcBef>
                <a:spcPct val="50000"/>
              </a:spcBef>
            </a:pPr>
            <a:r>
              <a:rPr lang="en-US" sz="1800" dirty="0">
                <a:ea typeface="+mn-ea"/>
                <a:cs typeface="+mn-cs"/>
              </a:rPr>
              <a:t>We have learned that </a:t>
            </a:r>
          </a:p>
          <a:p>
            <a:pPr lvl="2"/>
            <a:r>
              <a:rPr lang="en-US" sz="1800" dirty="0"/>
              <a:t>Some domains were not resolved any more</a:t>
            </a:r>
          </a:p>
          <a:p>
            <a:pPr lvl="2"/>
            <a:r>
              <a:rPr lang="en-US" sz="1800" dirty="0"/>
              <a:t>No reported problem regarding CPEs</a:t>
            </a:r>
          </a:p>
          <a:p>
            <a:pPr lvl="2"/>
            <a:r>
              <a:rPr lang="en-US" sz="1800" dirty="0"/>
              <a:t>Traffic increase was not significant</a:t>
            </a:r>
          </a:p>
          <a:p>
            <a:pPr lvl="2"/>
            <a:r>
              <a:rPr lang="en-US" sz="1800" dirty="0"/>
              <a:t>Load increase was not significant</a:t>
            </a:r>
          </a:p>
          <a:p>
            <a:pPr lvl="2"/>
            <a:r>
              <a:rPr lang="en-US" sz="1800" dirty="0"/>
              <a:t>Around 40% queries with DO bit</a:t>
            </a:r>
          </a:p>
          <a:p>
            <a:pPr lvl="2"/>
            <a:r>
              <a:rPr lang="en-US" sz="1800" dirty="0"/>
              <a:t>Reply lengths are </a:t>
            </a:r>
            <a:r>
              <a:rPr lang="en-US" sz="1800" dirty="0" smtClean="0"/>
              <a:t>(still) mainly </a:t>
            </a:r>
            <a:r>
              <a:rPr lang="en-US" sz="1800" dirty="0"/>
              <a:t>under 512 </a:t>
            </a:r>
            <a:r>
              <a:rPr lang="en-US" sz="1800" dirty="0" smtClean="0"/>
              <a:t>bytes</a:t>
            </a:r>
            <a:endParaRPr lang="sl-SI" sz="1800" dirty="0" smtClean="0"/>
          </a:p>
          <a:p>
            <a:pPr>
              <a:buNone/>
            </a:pPr>
            <a:endParaRPr lang="en-US" sz="1800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sl-SI" dirty="0"/>
          </a:p>
          <a:p>
            <a:endParaRPr lang="sl-SI" sz="2000" dirty="0"/>
          </a:p>
        </p:txBody>
      </p:sp>
    </p:spTree>
    <p:extLst>
      <p:ext uri="{BB962C8B-B14F-4D97-AF65-F5344CB8AC3E}">
        <p14:creationId xmlns="" xmlns:p14="http://schemas.microsoft.com/office/powerpoint/2010/main" val="33245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Before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561263" cy="4281488"/>
          </a:xfrm>
        </p:spPr>
        <p:txBody>
          <a:bodyPr/>
          <a:lstStyle/>
          <a:p>
            <a:pPr marL="265113" lvl="1" indent="-265113">
              <a:spcBef>
                <a:spcPct val="50000"/>
              </a:spcBef>
              <a:buClr>
                <a:srgbClr val="A6A345"/>
              </a:buClr>
              <a:buFont typeface="Arial" pitchFamily="34" charset="0"/>
              <a:buChar char="•"/>
            </a:pPr>
            <a:r>
              <a:rPr lang="sl-SI" sz="2400" dirty="0" smtClean="0">
                <a:ea typeface="+mn-ea"/>
                <a:cs typeface="+mn-cs"/>
              </a:rPr>
              <a:t>Preparation for signing</a:t>
            </a:r>
          </a:p>
          <a:p>
            <a:pPr marL="714375" lvl="2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sl-SI" sz="1800" dirty="0" smtClean="0">
                <a:ea typeface="+mn-ea"/>
                <a:cs typeface="+mn-cs"/>
              </a:rPr>
              <a:t>DNSSEC testbed</a:t>
            </a:r>
            <a:endParaRPr lang="sl-SI" sz="1800" dirty="0">
              <a:ea typeface="+mn-ea"/>
              <a:cs typeface="+mn-cs"/>
            </a:endParaRP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2000" dirty="0" err="1">
                <a:ea typeface="+mn-ea"/>
                <a:cs typeface="+mn-cs"/>
              </a:rPr>
              <a:t>A lot of documentation </a:t>
            </a:r>
            <a:endParaRPr lang="en-US" sz="2000" dirty="0" err="1" smtClean="0">
              <a:ea typeface="+mn-ea"/>
              <a:cs typeface="+mn-cs"/>
            </a:endParaRP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2000" dirty="0" err="1" smtClean="0">
                <a:ea typeface="+mn-ea"/>
                <a:cs typeface="+mn-cs"/>
              </a:rPr>
              <a:t>Testing </a:t>
            </a:r>
            <a:r>
              <a:rPr lang="en-US" sz="2000" dirty="0" err="1">
                <a:ea typeface="+mn-ea"/>
                <a:cs typeface="+mn-cs"/>
              </a:rPr>
              <a:t>(hardware, software, rollovers</a:t>
            </a:r>
            <a:r>
              <a:rPr lang="en-US" sz="2000" dirty="0" err="1" smtClean="0">
                <a:ea typeface="+mn-ea"/>
                <a:cs typeface="+mn-cs"/>
              </a:rPr>
              <a:t>…)</a:t>
            </a: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2000" dirty="0" err="1" smtClean="0">
                <a:ea typeface="+mn-ea"/>
                <a:cs typeface="+mn-cs"/>
              </a:rPr>
              <a:t>Backup location</a:t>
            </a:r>
            <a:endParaRPr lang="en-US" sz="2000" dirty="0" err="1">
              <a:ea typeface="+mn-ea"/>
              <a:cs typeface="+mn-cs"/>
            </a:endParaRP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2000" dirty="0" smtClean="0">
                <a:ea typeface="+mn-ea"/>
                <a:cs typeface="+mn-cs"/>
              </a:rPr>
              <a:t>Monitoring</a:t>
            </a:r>
            <a:endParaRPr lang="sl-SI" sz="2000" dirty="0" smtClean="0">
              <a:ea typeface="+mn-ea"/>
              <a:cs typeface="+mn-cs"/>
            </a:endParaRPr>
          </a:p>
          <a:p>
            <a:pPr lvl="2" indent="-265113">
              <a:spcBef>
                <a:spcPct val="50000"/>
              </a:spcBef>
            </a:pPr>
            <a:r>
              <a:rPr lang="en-US" sz="1800" dirty="0" smtClean="0">
                <a:ea typeface="+mn-ea"/>
                <a:cs typeface="+mn-cs"/>
              </a:rPr>
              <a:t>Sanity checks b</a:t>
            </a:r>
            <a:r>
              <a:rPr lang="en-US" sz="1800" dirty="0">
                <a:ea typeface="+mn-ea"/>
                <a:cs typeface="+mn-cs"/>
              </a:rPr>
              <a:t>efore publishing a signed </a:t>
            </a:r>
            <a:r>
              <a:rPr lang="en-US" sz="1800" dirty="0" smtClean="0">
                <a:ea typeface="+mn-ea"/>
                <a:cs typeface="+mn-cs"/>
              </a:rPr>
              <a:t>zone</a:t>
            </a:r>
            <a:endParaRPr lang="sl-SI" sz="1800" dirty="0" smtClean="0">
              <a:ea typeface="+mn-ea"/>
              <a:cs typeface="+mn-cs"/>
            </a:endParaRPr>
          </a:p>
          <a:p>
            <a:pPr lvl="2" indent="-265113">
              <a:spcBef>
                <a:spcPct val="50000"/>
              </a:spcBef>
            </a:pPr>
            <a:r>
              <a:rPr lang="en-US" sz="1800" dirty="0" smtClean="0">
                <a:ea typeface="+mn-ea"/>
                <a:cs typeface="+mn-cs"/>
              </a:rPr>
              <a:t>Nagios for nameservers and DNSSEC (RRSIG validity, chain of trust</a:t>
            </a:r>
            <a:r>
              <a:rPr lang="en-US" sz="1800" dirty="0" smtClean="0">
                <a:ea typeface="+mn-ea"/>
                <a:cs typeface="+mn-cs"/>
              </a:rPr>
              <a:t>..)</a:t>
            </a:r>
            <a:r>
              <a:rPr lang="sl-SI" sz="1800" dirty="0" smtClean="0">
                <a:ea typeface="+mn-ea"/>
                <a:cs typeface="+mn-cs"/>
              </a:rPr>
              <a:t>, RIPE’s DNSMON</a:t>
            </a:r>
            <a:endParaRPr lang="sl-SI" sz="1800" dirty="0" smtClean="0">
              <a:ea typeface="+mn-ea"/>
              <a:cs typeface="+mn-cs"/>
            </a:endParaRPr>
          </a:p>
          <a:p>
            <a:pPr lvl="2" indent="-265113">
              <a:spcBef>
                <a:spcPct val="50000"/>
              </a:spcBef>
            </a:pPr>
            <a:r>
              <a:rPr lang="en-US" sz="1800" dirty="0" smtClean="0">
                <a:ea typeface="+mn-ea"/>
                <a:cs typeface="+mn-cs"/>
              </a:rPr>
              <a:t>DSC, cacti</a:t>
            </a:r>
          </a:p>
        </p:txBody>
      </p:sp>
    </p:spTree>
    <p:extLst>
      <p:ext uri="{BB962C8B-B14F-4D97-AF65-F5344CB8AC3E}">
        <p14:creationId xmlns="" xmlns:p14="http://schemas.microsoft.com/office/powerpoint/2010/main" val="14727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Signing .</a:t>
            </a:r>
            <a:r>
              <a:rPr lang="en-US" sz="3600" dirty="0" err="1"/>
              <a:t>si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561263" cy="4281488"/>
          </a:xfrm>
        </p:spPr>
        <p:txBody>
          <a:bodyPr/>
          <a:lstStyle/>
          <a:p>
            <a:r>
              <a:rPr lang="en-US" sz="1600" dirty="0" err="1"/>
              <a:t>OpenDNSSEC</a:t>
            </a:r>
            <a:endParaRPr lang="en-US" sz="1600" dirty="0"/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1600" dirty="0">
                <a:ea typeface="+mn-ea"/>
                <a:cs typeface="+mn-cs"/>
              </a:rPr>
              <a:t>HSM Sun/Oracle sca6000 for KSKs</a:t>
            </a: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1600" dirty="0" err="1">
                <a:ea typeface="+mn-ea"/>
                <a:cs typeface="+mn-cs"/>
              </a:rPr>
              <a:t>SoftHSM</a:t>
            </a:r>
            <a:r>
              <a:rPr lang="en-US" sz="1600" dirty="0">
                <a:ea typeface="+mn-ea"/>
                <a:cs typeface="+mn-cs"/>
              </a:rPr>
              <a:t> for ZSKs</a:t>
            </a: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1600" dirty="0" smtClean="0">
                <a:ea typeface="+mn-ea"/>
                <a:cs typeface="+mn-cs"/>
              </a:rPr>
              <a:t>Keys</a:t>
            </a:r>
            <a:endParaRPr lang="sl-SI" sz="1600" dirty="0" smtClean="0">
              <a:ea typeface="+mn-ea"/>
              <a:cs typeface="+mn-cs"/>
            </a:endParaRPr>
          </a:p>
          <a:p>
            <a:pPr lvl="2" indent="-265113">
              <a:spcBef>
                <a:spcPct val="50000"/>
              </a:spcBef>
            </a:pPr>
            <a:r>
              <a:rPr lang="en-US" sz="1600" dirty="0" smtClean="0">
                <a:ea typeface="+mn-ea"/>
                <a:cs typeface="+mn-cs"/>
              </a:rPr>
              <a:t>Algorithm </a:t>
            </a:r>
            <a:r>
              <a:rPr lang="en-US" sz="1600" dirty="0">
                <a:ea typeface="+mn-ea"/>
                <a:cs typeface="+mn-cs"/>
              </a:rPr>
              <a:t>8 (</a:t>
            </a:r>
            <a:r>
              <a:rPr lang="en-US" sz="1600" dirty="0" smtClean="0">
                <a:ea typeface="+mn-ea"/>
                <a:cs typeface="+mn-cs"/>
              </a:rPr>
              <a:t>RSASHA256)</a:t>
            </a:r>
            <a:endParaRPr lang="sl-SI" sz="1600" dirty="0" smtClean="0">
              <a:ea typeface="+mn-ea"/>
              <a:cs typeface="+mn-cs"/>
            </a:endParaRPr>
          </a:p>
          <a:p>
            <a:pPr lvl="2" indent="-265113">
              <a:spcBef>
                <a:spcPct val="50000"/>
              </a:spcBef>
            </a:pPr>
            <a:r>
              <a:rPr lang="en-US" sz="1600" dirty="0" smtClean="0">
                <a:ea typeface="+mn-ea"/>
                <a:cs typeface="+mn-cs"/>
              </a:rPr>
              <a:t>NSEC3 </a:t>
            </a:r>
            <a:r>
              <a:rPr lang="en-US" sz="1600" dirty="0">
                <a:ea typeface="+mn-ea"/>
                <a:cs typeface="+mn-cs"/>
              </a:rPr>
              <a:t>with OptOut</a:t>
            </a: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1600" dirty="0" smtClean="0">
                <a:ea typeface="+mn-ea"/>
                <a:cs typeface="+mn-cs"/>
              </a:rPr>
              <a:t>KSK</a:t>
            </a:r>
          </a:p>
          <a:p>
            <a:pPr lvl="2" indent="-265113">
              <a:spcBef>
                <a:spcPct val="50000"/>
              </a:spcBef>
            </a:pPr>
            <a:r>
              <a:rPr lang="en-US" sz="1600" dirty="0" smtClean="0">
                <a:ea typeface="+mn-ea"/>
                <a:cs typeface="+mn-cs"/>
              </a:rPr>
              <a:t>Size 2048b </a:t>
            </a:r>
          </a:p>
          <a:p>
            <a:pPr lvl="2" indent="-265113">
              <a:spcBef>
                <a:spcPct val="50000"/>
              </a:spcBef>
            </a:pPr>
            <a:r>
              <a:rPr lang="en-US" sz="1600" dirty="0" smtClean="0">
                <a:ea typeface="+mn-ea"/>
                <a:cs typeface="+mn-cs"/>
              </a:rPr>
              <a:t>lifetime </a:t>
            </a:r>
            <a:r>
              <a:rPr lang="en-US" sz="1600" dirty="0">
                <a:ea typeface="+mn-ea"/>
                <a:cs typeface="+mn-cs"/>
              </a:rPr>
              <a:t>1year</a:t>
            </a: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1600" dirty="0">
                <a:ea typeface="+mn-ea"/>
                <a:cs typeface="+mn-cs"/>
              </a:rPr>
              <a:t>ZSK </a:t>
            </a:r>
            <a:endParaRPr lang="en-US" sz="1600" dirty="0" smtClean="0">
              <a:ea typeface="+mn-ea"/>
              <a:cs typeface="+mn-cs"/>
            </a:endParaRPr>
          </a:p>
          <a:p>
            <a:pPr lvl="2" indent="-265113">
              <a:spcBef>
                <a:spcPct val="50000"/>
              </a:spcBef>
            </a:pPr>
            <a:r>
              <a:rPr lang="en-US" sz="1600" dirty="0" smtClean="0">
                <a:ea typeface="+mn-ea"/>
                <a:cs typeface="+mn-cs"/>
              </a:rPr>
              <a:t>Size 1024b</a:t>
            </a:r>
          </a:p>
          <a:p>
            <a:pPr lvl="2" indent="-265113">
              <a:spcBef>
                <a:spcPct val="50000"/>
              </a:spcBef>
            </a:pPr>
            <a:r>
              <a:rPr lang="en-US" sz="1600" dirty="0" smtClean="0">
                <a:ea typeface="+mn-ea"/>
                <a:cs typeface="+mn-cs"/>
              </a:rPr>
              <a:t>lifetime 30days</a:t>
            </a:r>
            <a:endParaRPr lang="sl-SI" sz="1600" dirty="0" smtClean="0">
              <a:ea typeface="+mn-ea"/>
              <a:cs typeface="+mn-cs"/>
            </a:endParaRP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sl-SI" sz="1600" dirty="0" err="1" smtClean="0">
                <a:ea typeface="+mn-ea"/>
                <a:cs typeface="+mn-cs"/>
              </a:rPr>
              <a:t>RRSIG</a:t>
            </a:r>
          </a:p>
          <a:p>
            <a:pPr lvl="2" indent="-265113">
              <a:spcBef>
                <a:spcPct val="50000"/>
              </a:spcBef>
            </a:pPr>
            <a:r>
              <a:rPr lang="sl-SI" sz="1600" dirty="0" smtClean="0">
                <a:ea typeface="+mn-ea"/>
                <a:cs typeface="+mn-cs"/>
              </a:rPr>
              <a:t>lifetime 14 days</a:t>
            </a:r>
            <a:endParaRPr lang="en-US" sz="1600" dirty="0" err="1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8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Signing .</a:t>
            </a:r>
            <a:r>
              <a:rPr lang="en-US" sz="3600" dirty="0" err="1"/>
              <a:t>si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561263" cy="4968552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30th </a:t>
            </a:r>
            <a:r>
              <a:rPr lang="en-US" sz="2400" dirty="0"/>
              <a:t>of Nov 2011</a:t>
            </a: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2400" dirty="0">
                <a:ea typeface="+mn-ea"/>
                <a:cs typeface="+mn-cs"/>
              </a:rPr>
              <a:t>13:00 Key Generation Ceremony</a:t>
            </a: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2400" dirty="0">
                <a:ea typeface="+mn-ea"/>
                <a:cs typeface="+mn-cs"/>
              </a:rPr>
              <a:t>17:00 First signed version of .</a:t>
            </a:r>
            <a:r>
              <a:rPr lang="en-US" sz="2400" dirty="0" err="1">
                <a:ea typeface="+mn-ea"/>
                <a:cs typeface="+mn-cs"/>
              </a:rPr>
              <a:t>si</a:t>
            </a:r>
            <a:r>
              <a:rPr lang="en-US" sz="2400" dirty="0">
                <a:ea typeface="+mn-ea"/>
                <a:cs typeface="+mn-cs"/>
              </a:rPr>
              <a:t> zone was published</a:t>
            </a:r>
          </a:p>
          <a:p>
            <a:r>
              <a:rPr lang="en-US" sz="2400" dirty="0"/>
              <a:t>23th of Dec 2011</a:t>
            </a: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2400" dirty="0">
                <a:ea typeface="+mn-ea"/>
                <a:cs typeface="+mn-cs"/>
              </a:rPr>
              <a:t>DS record for .</a:t>
            </a:r>
            <a:r>
              <a:rPr lang="en-US" sz="2400" dirty="0" err="1">
                <a:ea typeface="+mn-ea"/>
                <a:cs typeface="+mn-cs"/>
              </a:rPr>
              <a:t>si</a:t>
            </a:r>
            <a:r>
              <a:rPr lang="en-US" sz="2400" dirty="0">
                <a:ea typeface="+mn-ea"/>
                <a:cs typeface="+mn-cs"/>
              </a:rPr>
              <a:t> was added to root zone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="" xmlns:p14="http://schemas.microsoft.com/office/powerpoint/2010/main" val="36939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After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484784"/>
            <a:ext cx="7561263" cy="4824536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endParaRPr lang="sl-SI" sz="2000" dirty="0" smtClean="0"/>
          </a:p>
          <a:p>
            <a:pPr>
              <a:buNone/>
            </a:pPr>
            <a:endParaRPr lang="sl-SI" sz="2000" dirty="0" smtClean="0"/>
          </a:p>
          <a:p>
            <a:r>
              <a:rPr lang="en-US" sz="2000" dirty="0" smtClean="0"/>
              <a:t>No problems detected</a:t>
            </a:r>
            <a:endParaRPr lang="en-US" sz="2000" dirty="0"/>
          </a:p>
          <a:p>
            <a:r>
              <a:rPr lang="en-US" sz="2000" dirty="0" smtClean="0"/>
              <a:t>Increase </a:t>
            </a:r>
            <a:r>
              <a:rPr lang="en-US" sz="2000" dirty="0"/>
              <a:t>of traffic on a nameserver we are running for .</a:t>
            </a:r>
            <a:r>
              <a:rPr lang="en-US" sz="2000" dirty="0" smtClean="0"/>
              <a:t>si</a:t>
            </a:r>
            <a:endParaRPr lang="sl-SI" sz="2000" dirty="0" smtClean="0"/>
          </a:p>
          <a:p>
            <a:r>
              <a:rPr lang="en-US" sz="2000" dirty="0" smtClean="0"/>
              <a:t>Increase of DS lookups (expected)</a:t>
            </a:r>
          </a:p>
          <a:p>
            <a:endParaRPr lang="en-US" sz="2000" dirty="0"/>
          </a:p>
          <a:p>
            <a:endParaRPr lang="sl-SI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32656"/>
            <a:ext cx="3892324" cy="25922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81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Almost no interest for DNSSEC</a:t>
            </a:r>
          </a:p>
          <a:p>
            <a:pPr marL="714375" lvl="2" indent="-265113">
              <a:spcBef>
                <a:spcPct val="50000"/>
              </a:spcBef>
            </a:pPr>
            <a:r>
              <a:rPr lang="en-US" sz="1600" dirty="0" smtClean="0">
                <a:ea typeface="+mn-ea"/>
                <a:cs typeface="+mn-cs"/>
              </a:rPr>
              <a:t>Governmental institutions</a:t>
            </a:r>
          </a:p>
          <a:p>
            <a:pPr marL="714375" lvl="2" indent="-265113">
              <a:spcBef>
                <a:spcPct val="50000"/>
              </a:spcBef>
            </a:pPr>
            <a:r>
              <a:rPr lang="en-US" sz="1600" dirty="0" smtClean="0">
                <a:ea typeface="+mn-ea"/>
                <a:cs typeface="+mn-cs"/>
              </a:rPr>
              <a:t>Banks</a:t>
            </a:r>
            <a:endParaRPr lang="sl-SI" sz="1600" dirty="0" smtClean="0">
              <a:ea typeface="+mn-ea"/>
              <a:cs typeface="+mn-cs"/>
            </a:endParaRPr>
          </a:p>
          <a:p>
            <a:pPr marL="714375" lvl="2" indent="-265113">
              <a:spcBef>
                <a:spcPct val="50000"/>
              </a:spcBef>
            </a:pPr>
            <a:r>
              <a:rPr lang="sl-SI" sz="1600" smtClean="0">
                <a:ea typeface="+mn-ea"/>
                <a:cs typeface="+mn-cs"/>
              </a:rPr>
              <a:t>Two registrars</a:t>
            </a:r>
            <a:endParaRPr lang="en-US" sz="1600" dirty="0" smtClean="0">
              <a:ea typeface="+mn-ea"/>
              <a:cs typeface="+mn-cs"/>
            </a:endParaRPr>
          </a:p>
          <a:p>
            <a:r>
              <a:rPr lang="en-US" sz="2000" dirty="0" smtClean="0"/>
              <a:t>At the moment only few delegations signed</a:t>
            </a:r>
            <a:r>
              <a:rPr lang="sl-SI" sz="2000" dirty="0" smtClean="0"/>
              <a:t> (~ 20)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8839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After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need to </a:t>
            </a:r>
            <a:r>
              <a:rPr lang="en-US" sz="2000" dirty="0" smtClean="0"/>
              <a:t>ad</a:t>
            </a:r>
            <a:r>
              <a:rPr lang="sl-SI" sz="2000" dirty="0" smtClean="0"/>
              <a:t>a</a:t>
            </a:r>
            <a:r>
              <a:rPr lang="en-US" sz="2000" dirty="0" smtClean="0"/>
              <a:t>pt </a:t>
            </a:r>
            <a:r>
              <a:rPr lang="en-US" sz="2000" dirty="0"/>
              <a:t>our registry system for DNSSEC</a:t>
            </a:r>
          </a:p>
          <a:p>
            <a:r>
              <a:rPr lang="en-US" sz="2000" dirty="0"/>
              <a:t>Signing zones we are operating as a </a:t>
            </a:r>
            <a:r>
              <a:rPr lang="en-US" sz="2000" dirty="0" smtClean="0"/>
              <a:t>registrar</a:t>
            </a:r>
            <a:endParaRPr lang="sl-SI" sz="2000" dirty="0" smtClean="0"/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2000" dirty="0" smtClean="0">
                <a:ea typeface="+mn-ea"/>
                <a:cs typeface="+mn-cs"/>
              </a:rPr>
              <a:t>in-addr.arpa</a:t>
            </a:r>
            <a:r>
              <a:rPr lang="en-US" sz="2000" dirty="0">
                <a:ea typeface="+mn-ea"/>
                <a:cs typeface="+mn-cs"/>
              </a:rPr>
              <a:t>, </a:t>
            </a:r>
            <a:r>
              <a:rPr lang="en-US" sz="2000" dirty="0" smtClean="0">
                <a:ea typeface="+mn-ea"/>
                <a:cs typeface="+mn-cs"/>
              </a:rPr>
              <a:t>ip6.arp</a:t>
            </a:r>
            <a:r>
              <a:rPr lang="sl-SI" sz="2000" dirty="0" smtClean="0">
                <a:ea typeface="+mn-ea"/>
                <a:cs typeface="+mn-cs"/>
              </a:rPr>
              <a:t>a</a:t>
            </a: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2000" dirty="0" smtClean="0">
                <a:ea typeface="+mn-ea"/>
                <a:cs typeface="+mn-cs"/>
              </a:rPr>
              <a:t>Zones we are hosting </a:t>
            </a:r>
          </a:p>
          <a:p>
            <a:r>
              <a:rPr lang="en-US" sz="2000" dirty="0"/>
              <a:t>We need to raise DNSSEC awareness</a:t>
            </a: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2000" dirty="0">
                <a:ea typeface="+mn-ea"/>
                <a:cs typeface="+mn-cs"/>
              </a:rPr>
              <a:t>Resolver operators to turn on DNSSEC validation</a:t>
            </a: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2000" dirty="0">
                <a:ea typeface="+mn-ea"/>
                <a:cs typeface="+mn-cs"/>
              </a:rPr>
              <a:t>Hosting providers to start signing their domains</a:t>
            </a:r>
          </a:p>
          <a:p>
            <a:pPr lvl="1" indent="-265113">
              <a:spcBef>
                <a:spcPct val="50000"/>
              </a:spcBef>
              <a:buClr>
                <a:srgbClr val="A6A345"/>
              </a:buClr>
            </a:pPr>
            <a:r>
              <a:rPr lang="en-US" sz="2000" dirty="0">
                <a:ea typeface="+mn-ea"/>
                <a:cs typeface="+mn-cs"/>
              </a:rPr>
              <a:t>Registrars to publish </a:t>
            </a:r>
            <a:r>
              <a:rPr lang="en-US" sz="2000" dirty="0" smtClean="0">
                <a:ea typeface="+mn-ea"/>
                <a:cs typeface="+mn-cs"/>
              </a:rPr>
              <a:t>DS </a:t>
            </a:r>
            <a:r>
              <a:rPr lang="en-US" sz="2000" dirty="0">
                <a:ea typeface="+mn-ea"/>
                <a:cs typeface="+mn-cs"/>
              </a:rPr>
              <a:t>records</a:t>
            </a:r>
          </a:p>
          <a:p>
            <a:r>
              <a:rPr lang="en-US" sz="2000" dirty="0" smtClean="0"/>
              <a:t>Trainings</a:t>
            </a:r>
            <a:endParaRPr lang="en-US" sz="2000" dirty="0"/>
          </a:p>
          <a:p>
            <a:r>
              <a:rPr lang="en-US" sz="2000" dirty="0"/>
              <a:t>Signing service?</a:t>
            </a:r>
          </a:p>
        </p:txBody>
      </p:sp>
    </p:spTree>
    <p:extLst>
      <p:ext uri="{BB962C8B-B14F-4D97-AF65-F5344CB8AC3E}">
        <p14:creationId xmlns="" xmlns:p14="http://schemas.microsoft.com/office/powerpoint/2010/main" val="4421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NSSEC&amp;quot;&quot;/&gt;&lt;property id=&quot;20307&quot; value=&quot;262&quot;/&gt;&lt;/object&gt;&lt;object type=&quot;3&quot; unique_id=&quot;10006&quot;&gt;&lt;property id=&quot;20148&quot; value=&quot;5&quot;/&gt;&lt;property id=&quot;20300&quot; value=&quot;Slide 3 - &amp;quot;Opis delovanja&amp;quot;&quot;/&gt;&lt;property id=&quot;20307&quot; value=&quot;270&quot;/&gt;&lt;/object&gt;&lt;object type=&quot;3&quot; unique_id=&quot;10007&quot;&gt;&lt;property id=&quot;20148&quot; value=&quot;5&quot;/&gt;&lt;property id=&quot;20300&quot; value=&quot;Slide 5 - &amp;quot;Opis delovanja&amp;quot;&quot;/&gt;&lt;property id=&quot;20307&quot; value=&quot;268&quot;/&gt;&lt;/object&gt;&lt;object type=&quot;3&quot; unique_id=&quot;10013&quot;&gt;&lt;property id=&quot;20148&quot; value=&quot;5&quot;/&gt;&lt;property id=&quot;20300&quot; value=&quot;Slide 6 - &amp;quot;Opis delovanja &amp;quot;&quot;/&gt;&lt;property id=&quot;20307&quot; value=&quot;276&quot;/&gt;&lt;/object&gt;&lt;object type=&quot;3&quot; unique_id=&quot;10014&quot;&gt;&lt;property id=&quot;20148&quot; value=&quot;5&quot;/&gt;&lt;property id=&quot;20300&quot; value=&quot;Slide 10 - &amp;quot;Opis delovanja&amp;quot;&quot;/&gt;&lt;property id=&quot;20307&quot; value=&quot;277&quot;/&gt;&lt;/object&gt;&lt;object type=&quot;3&quot; unique_id=&quot;10015&quot;&gt;&lt;property id=&quot;20148&quot; value=&quot;5&quot;/&gt;&lt;property id=&quot;20300&quot; value=&quot;Slide 8 - &amp;quot;Ključi&amp;quot;&quot;/&gt;&lt;property id=&quot;20307&quot; value=&quot;278&quot;/&gt;&lt;/object&gt;&lt;object type=&quot;3&quot; unique_id=&quot;10016&quot;&gt;&lt;property id=&quot;20148&quot; value=&quot;5&quot;/&gt;&lt;property id=&quot;20300&quot; value=&quot;Slide 11 - &amp;quot;Zamenjava ključev&amp;quot;&quot;/&gt;&lt;property id=&quot;20307&quot; value=&quot;279&quot;/&gt;&lt;/object&gt;&lt;object type=&quot;3&quot; unique_id=&quot;10017&quot;&gt;&lt;property id=&quot;20148&quot; value=&quot;5&quot;/&gt;&lt;property id=&quot;20300&quot; value=&quot;Slide 23 - &amp;quot;Vloga registra&amp;quot;&quot;/&gt;&lt;property id=&quot;20307&quot; value=&quot;280&quot;/&gt;&lt;/object&gt;&lt;object type=&quot;3&quot; unique_id=&quot;10018&quot;&gt;&lt;property id=&quot;20148&quot; value=&quot;5&quot;/&gt;&lt;property id=&quot;20300&quot; value=&quot;Slide 27 - &amp;quot;Kaj nam prinaša DNSSEC&amp;quot;&quot;/&gt;&lt;property id=&quot;20307&quot; value=&quot;281&quot;/&gt;&lt;/object&gt;&lt;object type=&quot;3&quot; unique_id=&quot;10019&quot;&gt;&lt;property id=&quot;20148&quot; value=&quot;5&quot;/&gt;&lt;property id=&quot;20300&quot; value=&quot;Slide 28 - &amp;quot;Kaj nam prinaša DNSSEC&amp;quot;&quot;/&gt;&lt;property id=&quot;20307&quot; value=&quot;282&quot;/&gt;&lt;/object&gt;&lt;object type=&quot;3&quot; unique_id=&quot;10021&quot;&gt;&lt;property id=&quot;20148&quot; value=&quot;5&quot;/&gt;&lt;property id=&quot;20300&quot; value=&quot;Slide 31 - &amp;quot;Katere probleme prinaša&amp;quot;&quot;/&gt;&lt;property id=&quot;20307&quot; value=&quot;284&quot;/&gt;&lt;/object&gt;&lt;object type=&quot;3&quot; unique_id=&quot;10022&quot;&gt;&lt;property id=&quot;20148&quot; value=&quot;5&quot;/&gt;&lt;property id=&quot;20300&quot; value=&quot;Slide 34 - &amp;quot;Trenutno stanje&amp;quot;&quot;/&gt;&lt;property id=&quot;20307&quot; value=&quot;285&quot;/&gt;&lt;/object&gt;&lt;object type=&quot;3&quot; unique_id=&quot;10023&quot;&gt;&lt;property id=&quot;20148&quot; value=&quot;5&quot;/&gt;&lt;property id=&quot;20300&quot; value=&quot;Slide 35 - &amp;quot;Plani&amp;quot;&quot;/&gt;&lt;property id=&quot;20307&quot; value=&quot;286&quot;/&gt;&lt;/object&gt;&lt;object type=&quot;3&quot; unique_id=&quot;10024&quot;&gt;&lt;property id=&quot;20148&quot; value=&quot;5&quot;/&gt;&lt;property id=&quot;20300&quot; value=&quot;Slide 36 - &amp;quot;Zaključek&amp;quot;&quot;/&gt;&lt;property id=&quot;20307&quot; value=&quot;287&quot;/&gt;&lt;/object&gt;&lt;object type=&quot;3&quot; unique_id=&quot;10025&quot;&gt;&lt;property id=&quot;20148&quot; value=&quot;5&quot;/&gt;&lt;property id=&quot;20300&quot; value=&quot;Slide 37 - &amp;quot;Vprašanja?&amp;quot;&quot;/&gt;&lt;property id=&quot;20307&quot; value=&quot;288&quot;/&gt;&lt;/object&gt;&lt;object type=&quot;3&quot; unique_id=&quot;10131&quot;&gt;&lt;property id=&quot;20148&quot; value=&quot;5&quot;/&gt;&lt;property id=&quot;20300&quot; value=&quot;Slide 9 - &amp;quot;Algoritmi&amp;quot;&quot;/&gt;&lt;property id=&quot;20307&quot; value=&quot;289&quot;/&gt;&lt;/object&gt;&lt;object type=&quot;3&quot; unique_id=&quot;10286&quot;&gt;&lt;property id=&quot;20148&quot; value=&quot;5&quot;/&gt;&lt;property id=&quot;20300&quot; value=&quot;Slide 15 - &amp;quot;Orodja&amp;quot;&quot;/&gt;&lt;property id=&quot;20307&quot; value=&quot;292&quot;/&gt;&lt;/object&gt;&lt;object type=&quot;3&quot; unique_id=&quot;10287&quot;&gt;&lt;property id=&quot;20148&quot; value=&quot;5&quot;/&gt;&lt;property id=&quot;20300&quot; value=&quot;Slide 16 - &amp;quot;Uporaba orodij (firefox plugin)&amp;quot;&quot;/&gt;&lt;property id=&quot;20307&quot; value=&quot;296&quot;/&gt;&lt;/object&gt;&lt;object type=&quot;3&quot; unique_id=&quot;10289&quot;&gt;&lt;property id=&quot;20148&quot; value=&quot;5&quot;/&gt;&lt;property id=&quot;20300&quot; value=&quot;Slide 19 - &amp;quot;Uporaba orodij (drill)&amp;quot;&quot;/&gt;&lt;property id=&quot;20307&quot; value=&quot;294&quot;/&gt;&lt;/object&gt;&lt;object type=&quot;3&quot; unique_id=&quot;10290&quot;&gt;&lt;property id=&quot;20148&quot; value=&quot;5&quot;/&gt;&lt;property id=&quot;20300&quot; value=&quot;Slide 20 - &amp;quot;Uporaba orodij (drill)&amp;quot;&quot;/&gt;&lt;property id=&quot;20307&quot; value=&quot;295&quot;/&gt;&lt;/object&gt;&lt;object type=&quot;3&quot; unique_id=&quot;10291&quot;&gt;&lt;property id=&quot;20148&quot; value=&quot;5&quot;/&gt;&lt;property id=&quot;20300&quot; value=&quot;Slide 29 - &amp;quot;Katere probleme prinaša (na strani registra)&amp;quot;&quot;/&gt;&lt;property id=&quot;20307&quot; value=&quot;290&quot;/&gt;&lt;/object&gt;&lt;object type=&quot;3&quot; unique_id=&quot;10292&quot;&gt;&lt;property id=&quot;20148&quot; value=&quot;5&quot;/&gt;&lt;property id=&quot;20300&quot; value=&quot;Slide 30 - &amp;quot;Katere probleme prinaša (na strani registra)&amp;quot;&quot;/&gt;&lt;property id=&quot;20307&quot; value=&quot;291&quot;/&gt;&lt;/object&gt;&lt;object type=&quot;3&quot; unique_id=&quot;10463&quot;&gt;&lt;property id=&quot;20148&quot; value=&quot;5&quot;/&gt;&lt;property id=&quot;20300&quot; value=&quot;Slide 17 - &amp;quot;Uporaba orodij (dig)&amp;quot;&quot;/&gt;&lt;property id=&quot;20307&quot; value=&quot;297&quot;/&gt;&lt;/object&gt;&lt;object type=&quot;3&quot; unique_id=&quot;10464&quot;&gt;&lt;property id=&quot;20148&quot; value=&quot;5&quot;/&gt;&lt;property id=&quot;20300&quot; value=&quot;Slide 18 - &amp;quot;Uporaba orodij (drill)&amp;quot;&quot;/&gt;&lt;property id=&quot;20307&quot; value=&quot;298&quot;/&gt;&lt;/object&gt;&lt;object type=&quot;3&quot; unique_id=&quot;10465&quot;&gt;&lt;property id=&quot;20148&quot; value=&quot;5&quot;/&gt;&lt;property id=&quot;20300&quot; value=&quot;Slide 21 - &amp;quot;Uporaba orodij (drill)&amp;quot;&quot;/&gt;&lt;property id=&quot;20307&quot; value=&quot;299&quot;/&gt;&lt;/object&gt;&lt;object type=&quot;3&quot; unique_id=&quot;10634&quot;&gt;&lt;property id=&quot;20148&quot; value=&quot;5&quot;/&gt;&lt;property id=&quot;20300&quot; value=&quot;Slide 24 - &amp;quot;Vloga registra&amp;quot;&quot;/&gt;&lt;property id=&quot;20307&quot; value=&quot;300&quot;/&gt;&lt;/object&gt;&lt;object type=&quot;3&quot; unique_id=&quot;10896&quot;&gt;&lt;property id=&quot;20148&quot; value=&quot;5&quot;/&gt;&lt;property id=&quot;20300&quot; value=&quot;Slide 22 - &amp;quot;Uporaba orodij (DNSViz)&amp;quot;&quot;/&gt;&lt;property id=&quot;20307&quot; value=&quot;301&quot;/&gt;&lt;/object&gt;&lt;object type=&quot;3&quot; unique_id=&quot;11017&quot;&gt;&lt;property id=&quot;20148&quot; value=&quot;5&quot;/&gt;&lt;property id=&quot;20300&quot; value=&quot;Slide 32 - &amp;quot;Katere probleme prinaša&amp;quot;&quot;/&gt;&lt;property id=&quot;20307&quot; value=&quot;302&quot;/&gt;&lt;/object&gt;&lt;object type=&quot;3&quot; unique_id=&quot;11049&quot;&gt;&lt;property id=&quot;20148&quot; value=&quot;5&quot;/&gt;&lt;property id=&quot;20300&quot; value=&quot;Slide 33 - &amp;quot;Katere probleme prinaša (tehnično)&amp;quot;&quot;/&gt;&lt;property id=&quot;20307&quot; value=&quot;303&quot;/&gt;&lt;/object&gt;&lt;object type=&quot;3&quot; unique_id=&quot;11082&quot;&gt;&lt;property id=&quot;20148&quot; value=&quot;5&quot;/&gt;&lt;property id=&quot;20300&quot; value=&quot;Slide 2 - &amp;quot;Vsebina&amp;quot;&quot;/&gt;&lt;property id=&quot;20307&quot; value=&quot;304&quot;/&gt;&lt;/object&gt;&lt;object type=&quot;3&quot; unique_id=&quot;11179&quot;&gt;&lt;property id=&quot;20148&quot; value=&quot;5&quot;/&gt;&lt;property id=&quot;20300&quot; value=&quot;Slide 12 - &amp;quot;Programska oprema&amp;quot;&quot;/&gt;&lt;property id=&quot;20307&quot; value=&quot;305&quot;/&gt;&lt;/object&gt;&lt;object type=&quot;3&quot; unique_id=&quot;11180&quot;&gt;&lt;property id=&quot;20148&quot; value=&quot;5&quot;/&gt;&lt;property id=&quot;20300&quot; value=&quot;Slide 13 - &amp;quot;Strežniki&amp;quot;&quot;/&gt;&lt;property id=&quot;20307&quot; value=&quot;306&quot;/&gt;&lt;/object&gt;&lt;object type=&quot;3&quot; unique_id=&quot;11181&quot;&gt;&lt;property id=&quot;20148&quot; value=&quot;5&quot;/&gt;&lt;property id=&quot;20300&quot; value=&quot;Slide 14 - &amp;quot;Podpisovanje domen&amp;quot;&quot;/&gt;&lt;property id=&quot;20307&quot; value=&quot;307&quot;/&gt;&lt;/object&gt;&lt;object type=&quot;3&quot; unique_id=&quot;11322&quot;&gt;&lt;property id=&quot;20148&quot; value=&quot;5&quot;/&gt;&lt;property id=&quot;20300&quot; value=&quot;Slide 4 - &amp;quot;Opis delovanja&amp;quot;&quot;/&gt;&lt;property id=&quot;20307&quot; value=&quot;310&quot;/&gt;&lt;/object&gt;&lt;object type=&quot;3&quot; unique_id=&quot;11323&quot;&gt;&lt;property id=&quot;20148&quot; value=&quot;5&quot;/&gt;&lt;property id=&quot;20300&quot; value=&quot;Slide 7 - &amp;quot;Primer poizvedbe&amp;quot;&quot;/&gt;&lt;property id=&quot;20307&quot; value=&quot;311&quot;/&gt;&lt;/object&gt;&lt;object type=&quot;3&quot; unique_id=&quot;11324&quot;&gt;&lt;property id=&quot;20148&quot; value=&quot;5&quot;/&gt;&lt;property id=&quot;20300&quot; value=&quot;Slide 25 - &amp;quot;Vloga registrarjev&amp;quot;&quot;/&gt;&lt;property id=&quot;20307&quot; value=&quot;308&quot;/&gt;&lt;/object&gt;&lt;object type=&quot;3&quot; unique_id=&quot;11325&quot;&gt;&lt;property id=&quot;20148&quot; value=&quot;5&quot;/&gt;&lt;property id=&quot;20300&quot; value=&quot;Slide 26 - &amp;quot;Vloga nosilcev&amp;quot;&quot;/&gt;&lt;property id=&quot;20307&quot; value=&quot;30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rnes-ms-ppt-predloga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DD8729"/>
          </a:buClr>
          <a:buSzPct val="70000"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DD8729"/>
          </a:buClr>
          <a:buSzPct val="70000"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arnes-ms-ppt-predloga</Template>
  <TotalTime>17463</TotalTime>
  <Words>306</Words>
  <Application>Microsoft Office PowerPoint</Application>
  <PresentationFormat>On-screen Show (4:3)</PresentationFormat>
  <Paragraphs>86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arnes-ms-ppt-predloga</vt:lpstr>
      <vt:lpstr>Signing .si Before and After</vt:lpstr>
      <vt:lpstr>Slide 2</vt:lpstr>
      <vt:lpstr>Before</vt:lpstr>
      <vt:lpstr>Before</vt:lpstr>
      <vt:lpstr>Signing .si</vt:lpstr>
      <vt:lpstr>Signing .si</vt:lpstr>
      <vt:lpstr>After</vt:lpstr>
      <vt:lpstr>After</vt:lpstr>
      <vt:lpstr>After</vt:lpstr>
      <vt:lpstr>Questions?</vt:lpstr>
    </vt:vector>
  </TitlesOfParts>
  <Company>ARNES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PREDAVANJA</dc:title>
  <dc:creator>domen</dc:creator>
  <cp:lastModifiedBy>Beni</cp:lastModifiedBy>
  <cp:revision>493</cp:revision>
  <dcterms:created xsi:type="dcterms:W3CDTF">2010-02-22T08:17:28Z</dcterms:created>
  <dcterms:modified xsi:type="dcterms:W3CDTF">2012-04-17T06:13:38Z</dcterms:modified>
</cp:coreProperties>
</file>