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0E0E0"/>
    <a:srgbClr val="F0F0F0"/>
    <a:srgbClr val="666666"/>
    <a:srgbClr val="FF6600"/>
    <a:srgbClr val="93DBFF"/>
    <a:srgbClr val="006698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9" autoAdjust="0"/>
    <p:restoredTop sz="94712" autoAdjust="0"/>
  </p:normalViewPr>
  <p:slideViewPr>
    <p:cSldViewPr>
      <p:cViewPr varScale="1">
        <p:scale>
          <a:sx n="75" d="100"/>
          <a:sy n="75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fld id="{CB826BF3-11A9-4729-9499-7418DA745A6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72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3" rIns="99046" bIns="4952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fld id="{52B62EDA-7B86-4FD4-8C3E-D0B759828E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54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63713" y="1412875"/>
            <a:ext cx="5576887" cy="1903413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49725"/>
            <a:ext cx="6008688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229384" name="Picture 8" descr="en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46162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5" name="Picture 9" descr="en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46162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38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45263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fld id="{59C3DBDB-050D-4C05-B31F-527BF6CD23F0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22938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45263"/>
            <a:ext cx="2895600" cy="2682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22938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45263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fld id="{861A81D9-1245-4024-967F-4A2F4ACF324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B760D0-9245-4AD1-90B3-86B55866627C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D895C-2972-45C1-A488-646B2E75FEC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09624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AE5404-16A7-4E33-8C95-5126B5A30808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CEDD8-C0EB-49AC-AF48-8F4B0BB6A13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64153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46571-7513-4E85-9E2B-7C11D988E241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ENUM – </a:t>
            </a:r>
            <a:r>
              <a:rPr lang="de-DE" dirty="0" err="1" smtClean="0"/>
              <a:t>success</a:t>
            </a:r>
            <a:r>
              <a:rPr lang="de-DE" dirty="0" smtClean="0"/>
              <a:t>, </a:t>
            </a:r>
            <a:r>
              <a:rPr lang="de-DE" dirty="0" err="1" smtClean="0"/>
              <a:t>failure</a:t>
            </a:r>
            <a:r>
              <a:rPr lang="de-DE" dirty="0" smtClean="0"/>
              <a:t>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EA9E9-B99D-4403-AC82-A602BF82B2E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4515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D5C66F-B164-4D06-9254-A9F8A69CA6D5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09808-1D8C-47DA-81A0-24E4D6700D0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22251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F42A32-8AAD-4AD6-A75C-C11DD56A8A29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6BA1D-E7F3-4590-8401-61437A41866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21553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D4AD3B-0209-4078-AD39-3E20F7684983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F348C-5BFB-455B-8BB0-A74FE484C16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60484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14B02-DA5D-4240-A2CE-F228CBA41FE5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7C733-DFA3-40BA-AB12-91FEC010303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33590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9D43-88E8-4E98-B2EE-265A710F5EAA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C6C7C-AEAB-41EF-9803-6232A4AC2E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62876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AD3E6-0575-4E7A-B78A-B9CE68CD5C62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2B63-0871-4B45-9417-3EF014A8E48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12425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9307D-321E-4F4E-A74E-FFCBB16AD751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Ändern über "Ansicht" / "Kopf- und Fusszeile"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A59D7-D35A-41C1-BF35-66A9676CA50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20909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0675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545263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63C293D-3E4B-4C4C-B395-2C8F9B15541A}" type="datetime1">
              <a:rPr lang="de-AT"/>
              <a:pPr/>
              <a:t>18.04.2012</a:t>
            </a:fld>
            <a:endParaRPr lang="de-DE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545263"/>
            <a:ext cx="40322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ENUM – </a:t>
            </a:r>
            <a:r>
              <a:rPr lang="de-DE" dirty="0" err="1" smtClean="0"/>
              <a:t>success</a:t>
            </a:r>
            <a:r>
              <a:rPr lang="de-DE" dirty="0" smtClean="0"/>
              <a:t>, </a:t>
            </a:r>
            <a:r>
              <a:rPr lang="de-DE" dirty="0" err="1" smtClean="0"/>
              <a:t>failure</a:t>
            </a:r>
            <a:r>
              <a:rPr lang="de-DE" dirty="0" smtClean="0"/>
              <a:t>, alternatives</a:t>
            </a:r>
            <a:endParaRPr lang="de-DE" dirty="0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45263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6A91C77-831A-452D-8484-205AB0D6DC0E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8552" name="Picture 8" descr="enu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46162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53" name="Picture 9" descr="enu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46162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wg/vip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wg/drink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awler.enum.a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z="4400" dirty="0" smtClean="0"/>
              <a:t>ENUM</a:t>
            </a:r>
            <a:br>
              <a:rPr lang="de-AT" sz="4400" dirty="0" smtClean="0"/>
            </a:br>
            <a:r>
              <a:rPr lang="de-AT" sz="2400" dirty="0" err="1" smtClean="0"/>
              <a:t>successes</a:t>
            </a:r>
            <a:r>
              <a:rPr lang="de-AT" sz="2400" dirty="0" smtClean="0"/>
              <a:t> – </a:t>
            </a:r>
            <a:r>
              <a:rPr lang="de-AT" sz="2400" dirty="0" err="1" smtClean="0"/>
              <a:t>failures</a:t>
            </a:r>
            <a:r>
              <a:rPr lang="de-AT" sz="2400" dirty="0" smtClean="0"/>
              <a:t> - alternatives</a:t>
            </a:r>
            <a:endParaRPr lang="de-AT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 smtClean="0"/>
              <a:t>RIPE</a:t>
            </a:r>
            <a:r>
              <a:rPr lang="de-AT" dirty="0" smtClean="0"/>
              <a:t> 64, April 18 2012, Ljubljana (SI)</a:t>
            </a:r>
          </a:p>
          <a:p>
            <a:r>
              <a:rPr lang="de-AT" dirty="0" smtClean="0"/>
              <a:t>Alexander Mayrhofer</a:t>
            </a:r>
          </a:p>
          <a:p>
            <a:r>
              <a:rPr lang="de-AT" dirty="0" smtClean="0"/>
              <a:t>&lt;</a:t>
            </a:r>
            <a:r>
              <a:rPr lang="de-AT" dirty="0" err="1" smtClean="0"/>
              <a:t>alexander.mayrhofer@enum.at</a:t>
            </a:r>
            <a:r>
              <a:rPr lang="de-AT" dirty="0" smtClean="0"/>
              <a:t>&gt;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C3DBDB-050D-4C05-B31F-527BF6CD23F0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545263"/>
            <a:ext cx="3680048" cy="312737"/>
          </a:xfrm>
        </p:spPr>
        <p:txBody>
          <a:bodyPr/>
          <a:lstStyle/>
          <a:p>
            <a:r>
              <a:rPr lang="de-DE" dirty="0" smtClean="0"/>
              <a:t>ENUM – </a:t>
            </a:r>
            <a:r>
              <a:rPr lang="de-DE" dirty="0" err="1" smtClean="0"/>
              <a:t>success</a:t>
            </a:r>
            <a:r>
              <a:rPr lang="de-DE" dirty="0" smtClean="0"/>
              <a:t>, </a:t>
            </a:r>
            <a:r>
              <a:rPr lang="de-DE" dirty="0" err="1" smtClean="0"/>
              <a:t>failures</a:t>
            </a:r>
            <a:r>
              <a:rPr lang="de-DE" dirty="0" smtClean="0"/>
              <a:t>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1A81D9-1245-4024-967F-4A2F4ACF324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4552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pPr marL="0" indent="0" algn="ctr">
              <a:buNone/>
            </a:pPr>
            <a:r>
              <a:rPr lang="de-AT" sz="4800" dirty="0" smtClean="0"/>
              <a:t>So, </a:t>
            </a:r>
            <a:r>
              <a:rPr lang="de-AT" sz="4800" dirty="0" err="1" smtClean="0"/>
              <a:t>where‘s</a:t>
            </a:r>
            <a:r>
              <a:rPr lang="de-AT" sz="4800" dirty="0" smtClean="0"/>
              <a:t> </a:t>
            </a:r>
            <a:r>
              <a:rPr lang="de-AT" sz="4800" dirty="0" err="1" smtClean="0"/>
              <a:t>the</a:t>
            </a:r>
            <a:r>
              <a:rPr lang="de-AT" sz="4800" dirty="0" smtClean="0"/>
              <a:t> </a:t>
            </a:r>
            <a:r>
              <a:rPr lang="de-AT" sz="4800" dirty="0" err="1" smtClean="0"/>
              <a:t>success</a:t>
            </a:r>
            <a:r>
              <a:rPr lang="de-AT" sz="4800" dirty="0" smtClean="0"/>
              <a:t>?</a:t>
            </a:r>
          </a:p>
          <a:p>
            <a:pPr marL="0" indent="0" algn="ctr">
              <a:buNone/>
            </a:pPr>
            <a:r>
              <a:rPr lang="de-AT" sz="4000" dirty="0" err="1" smtClean="0">
                <a:solidFill>
                  <a:schemeClr val="accent3">
                    <a:lumMod val="65000"/>
                  </a:schemeClr>
                </a:solidFill>
              </a:rPr>
              <a:t>it‘s</a:t>
            </a:r>
            <a:r>
              <a:rPr lang="de-AT" sz="4000" dirty="0" smtClean="0">
                <a:solidFill>
                  <a:schemeClr val="accent3">
                    <a:lumMod val="65000"/>
                  </a:schemeClr>
                </a:solidFill>
              </a:rPr>
              <a:t> invisible.</a:t>
            </a:r>
          </a:p>
          <a:p>
            <a:pPr marL="0" indent="0" algn="ctr">
              <a:buNone/>
            </a:pPr>
            <a:r>
              <a:rPr lang="de-AT" sz="4000" dirty="0" err="1" smtClean="0">
                <a:solidFill>
                  <a:schemeClr val="accent3">
                    <a:lumMod val="65000"/>
                  </a:schemeClr>
                </a:solidFill>
              </a:rPr>
              <a:t>It‘s</a:t>
            </a:r>
            <a:r>
              <a:rPr lang="de-AT" sz="4000" dirty="0" smtClean="0">
                <a:solidFill>
                  <a:schemeClr val="accent3">
                    <a:lumMod val="65000"/>
                  </a:schemeClr>
                </a:solidFill>
              </a:rPr>
              <a:t> not on </a:t>
            </a:r>
            <a:r>
              <a:rPr lang="de-AT" sz="4000" dirty="0" err="1" smtClean="0">
                <a:solidFill>
                  <a:schemeClr val="accent3">
                    <a:lumMod val="65000"/>
                  </a:schemeClr>
                </a:solidFill>
              </a:rPr>
              <a:t>the</a:t>
            </a:r>
            <a:r>
              <a:rPr lang="de-AT" sz="4000" dirty="0" smtClean="0">
                <a:solidFill>
                  <a:schemeClr val="accent3">
                    <a:lumMod val="65000"/>
                  </a:schemeClr>
                </a:solidFill>
              </a:rPr>
              <a:t> </a:t>
            </a:r>
            <a:r>
              <a:rPr lang="de-AT" sz="4000" dirty="0" err="1" smtClean="0">
                <a:solidFill>
                  <a:schemeClr val="accent3">
                    <a:lumMod val="65000"/>
                  </a:schemeClr>
                </a:solidFill>
              </a:rPr>
              <a:t>internet</a:t>
            </a:r>
            <a:r>
              <a:rPr lang="de-AT" sz="4000" dirty="0" smtClean="0">
                <a:solidFill>
                  <a:schemeClr val="accent3">
                    <a:lumMod val="6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de-AT" sz="4000" dirty="0" err="1" smtClean="0"/>
              <a:t>It‘s</a:t>
            </a:r>
            <a:r>
              <a:rPr lang="de-AT" sz="4000" dirty="0" smtClean="0"/>
              <a:t> „private ENUM“</a:t>
            </a:r>
            <a:endParaRPr lang="de-AT" sz="4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523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Private ENUM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ENUM-Technology in private  </a:t>
            </a:r>
            <a:r>
              <a:rPr lang="de-AT" dirty="0" err="1" smtClean="0"/>
              <a:t>environments</a:t>
            </a:r>
            <a:endParaRPr lang="de-AT" dirty="0" smtClean="0"/>
          </a:p>
          <a:p>
            <a:pPr lvl="1"/>
            <a:r>
              <a:rPr lang="de-AT" dirty="0" err="1" smtClean="0"/>
              <a:t>Accessible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within</a:t>
            </a:r>
            <a:r>
              <a:rPr lang="de-AT" dirty="0" smtClean="0"/>
              <a:t> an </a:t>
            </a:r>
            <a:r>
              <a:rPr lang="de-AT" dirty="0" err="1" smtClean="0"/>
              <a:t>operators</a:t>
            </a:r>
            <a:r>
              <a:rPr lang="de-AT" dirty="0" smtClean="0"/>
              <a:t> </a:t>
            </a:r>
            <a:r>
              <a:rPr lang="de-AT" dirty="0" err="1" smtClean="0"/>
              <a:t>network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endParaRPr lang="de-AT" dirty="0" smtClean="0"/>
          </a:p>
          <a:p>
            <a:pPr lvl="1"/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within</a:t>
            </a:r>
            <a:r>
              <a:rPr lang="de-AT" dirty="0" smtClean="0"/>
              <a:t> a </a:t>
            </a:r>
            <a:r>
              <a:rPr lang="de-AT" dirty="0" err="1" smtClean="0"/>
              <a:t>group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operators</a:t>
            </a:r>
            <a:endParaRPr lang="de-AT" dirty="0" smtClean="0"/>
          </a:p>
          <a:p>
            <a:pPr lvl="1"/>
            <a:r>
              <a:rPr lang="de-AT" dirty="0" err="1" smtClean="0"/>
              <a:t>Or</a:t>
            </a:r>
            <a:r>
              <a:rPr lang="de-AT" dirty="0" smtClean="0"/>
              <a:t> in form </a:t>
            </a:r>
            <a:r>
              <a:rPr lang="de-AT" dirty="0" err="1" smtClean="0"/>
              <a:t>of</a:t>
            </a:r>
            <a:r>
              <a:rPr lang="de-AT" dirty="0" smtClean="0"/>
              <a:t> a „</a:t>
            </a:r>
            <a:r>
              <a:rPr lang="de-AT" dirty="0" err="1" smtClean="0"/>
              <a:t>VoIP</a:t>
            </a:r>
            <a:r>
              <a:rPr lang="de-AT" dirty="0" smtClean="0"/>
              <a:t> </a:t>
            </a:r>
            <a:r>
              <a:rPr lang="de-AT" dirty="0" err="1" smtClean="0"/>
              <a:t>peering</a:t>
            </a:r>
            <a:r>
              <a:rPr lang="de-AT" dirty="0" smtClean="0"/>
              <a:t> </a:t>
            </a:r>
            <a:r>
              <a:rPr lang="de-AT" dirty="0" err="1" smtClean="0"/>
              <a:t>point</a:t>
            </a:r>
            <a:r>
              <a:rPr lang="de-AT" dirty="0" smtClean="0"/>
              <a:t>“</a:t>
            </a:r>
            <a:endParaRPr lang="de-AT" dirty="0"/>
          </a:p>
          <a:p>
            <a:r>
              <a:rPr lang="de-AT" dirty="0" smtClean="0"/>
              <a:t>Massive </a:t>
            </a:r>
            <a:r>
              <a:rPr lang="de-AT" dirty="0" err="1" smtClean="0"/>
              <a:t>uptake</a:t>
            </a:r>
            <a:r>
              <a:rPr lang="de-AT" dirty="0" smtClean="0"/>
              <a:t> in </a:t>
            </a:r>
            <a:r>
              <a:rPr lang="de-AT" dirty="0" err="1" smtClean="0"/>
              <a:t>most</a:t>
            </a:r>
            <a:r>
              <a:rPr lang="de-AT" dirty="0" smtClean="0"/>
              <a:t> </a:t>
            </a:r>
            <a:r>
              <a:rPr lang="de-AT" dirty="0" err="1" smtClean="0"/>
              <a:t>VoIP</a:t>
            </a:r>
            <a:r>
              <a:rPr lang="de-AT" dirty="0" smtClean="0"/>
              <a:t> </a:t>
            </a:r>
            <a:r>
              <a:rPr lang="de-AT" dirty="0" err="1" smtClean="0"/>
              <a:t>operator</a:t>
            </a:r>
            <a:r>
              <a:rPr lang="de-AT" dirty="0" smtClean="0"/>
              <a:t> </a:t>
            </a:r>
            <a:r>
              <a:rPr lang="de-AT" dirty="0" err="1" smtClean="0"/>
              <a:t>networks</a:t>
            </a:r>
            <a:endParaRPr lang="de-AT" dirty="0" smtClean="0"/>
          </a:p>
          <a:p>
            <a:pPr>
              <a:buFont typeface="Wingdings" pitchFamily="2" charset="2"/>
              <a:buChar char="ü"/>
            </a:pPr>
            <a:r>
              <a:rPr lang="de-AT" dirty="0" err="1" smtClean="0"/>
              <a:t>SUCCESS</a:t>
            </a:r>
            <a:r>
              <a:rPr lang="de-AT" dirty="0" smtClean="0"/>
              <a:t>!</a:t>
            </a:r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4126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Private ENUM </a:t>
            </a:r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cases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de-AT" sz="2800" dirty="0" err="1" smtClean="0"/>
              <a:t>Peering</a:t>
            </a:r>
            <a:r>
              <a:rPr lang="de-AT" sz="2800" dirty="0" smtClean="0"/>
              <a:t> Scenario: Find </a:t>
            </a:r>
            <a:r>
              <a:rPr lang="de-AT" sz="2800" dirty="0" err="1" smtClean="0"/>
              <a:t>peer</a:t>
            </a:r>
            <a:r>
              <a:rPr lang="de-AT" sz="2800" dirty="0" smtClean="0"/>
              <a:t> </a:t>
            </a:r>
            <a:r>
              <a:rPr lang="de-AT" sz="2800" dirty="0" err="1" smtClean="0"/>
              <a:t>organisation</a:t>
            </a:r>
            <a:r>
              <a:rPr lang="de-AT" sz="2800" dirty="0" smtClean="0"/>
              <a:t> </a:t>
            </a:r>
            <a:r>
              <a:rPr lang="de-AT" sz="2800" dirty="0" err="1" smtClean="0"/>
              <a:t>for</a:t>
            </a:r>
            <a:r>
              <a:rPr lang="de-AT" sz="2800" dirty="0" smtClean="0"/>
              <a:t> a </a:t>
            </a:r>
            <a:r>
              <a:rPr lang="de-AT" sz="2800" dirty="0" err="1" smtClean="0"/>
              <a:t>certain</a:t>
            </a:r>
            <a:r>
              <a:rPr lang="de-AT" sz="2800" dirty="0" smtClean="0"/>
              <a:t> </a:t>
            </a:r>
            <a:r>
              <a:rPr lang="de-AT" sz="2800" dirty="0" err="1" smtClean="0"/>
              <a:t>number</a:t>
            </a:r>
            <a:endParaRPr lang="de-AT" sz="2800" dirty="0" smtClean="0"/>
          </a:p>
          <a:p>
            <a:r>
              <a:rPr lang="de-AT" sz="2800" dirty="0" err="1" smtClean="0"/>
              <a:t>Local</a:t>
            </a:r>
            <a:r>
              <a:rPr lang="de-AT" sz="2800" dirty="0" smtClean="0"/>
              <a:t> </a:t>
            </a:r>
            <a:r>
              <a:rPr lang="de-AT" sz="2800" dirty="0" err="1" smtClean="0"/>
              <a:t>Number</a:t>
            </a:r>
            <a:r>
              <a:rPr lang="de-AT" sz="2800" dirty="0" smtClean="0"/>
              <a:t> </a:t>
            </a:r>
            <a:r>
              <a:rPr lang="de-AT" sz="2800" dirty="0" err="1" smtClean="0"/>
              <a:t>Portability</a:t>
            </a:r>
            <a:r>
              <a:rPr lang="de-AT" sz="2800" dirty="0" smtClean="0"/>
              <a:t> </a:t>
            </a:r>
            <a:r>
              <a:rPr lang="de-AT" sz="2800" dirty="0" err="1" smtClean="0"/>
              <a:t>queries</a:t>
            </a:r>
            <a:endParaRPr lang="de-AT" sz="2800" dirty="0" smtClean="0"/>
          </a:p>
          <a:p>
            <a:r>
              <a:rPr lang="de-AT" sz="2800" dirty="0" err="1" smtClean="0"/>
              <a:t>Caller</a:t>
            </a:r>
            <a:r>
              <a:rPr lang="de-AT" sz="2800" dirty="0" smtClean="0"/>
              <a:t> Name </a:t>
            </a:r>
            <a:r>
              <a:rPr lang="de-AT" sz="2800" dirty="0" err="1" smtClean="0"/>
              <a:t>queries</a:t>
            </a:r>
            <a:endParaRPr lang="de-AT" sz="2800" dirty="0" smtClean="0"/>
          </a:p>
          <a:p>
            <a:r>
              <a:rPr lang="de-AT" sz="2800" dirty="0" smtClean="0"/>
              <a:t>Internal </a:t>
            </a:r>
            <a:r>
              <a:rPr lang="de-AT" sz="2800" dirty="0" err="1" smtClean="0"/>
              <a:t>routing</a:t>
            </a:r>
            <a:r>
              <a:rPr lang="de-AT" sz="2800" dirty="0" smtClean="0"/>
              <a:t> </a:t>
            </a:r>
            <a:r>
              <a:rPr lang="de-AT" sz="2800" dirty="0" err="1" smtClean="0"/>
              <a:t>queries</a:t>
            </a:r>
            <a:endParaRPr lang="de-AT" sz="2800" dirty="0"/>
          </a:p>
          <a:p>
            <a:r>
              <a:rPr lang="de-AT" sz="2800" dirty="0" err="1" smtClean="0"/>
              <a:t>Selecting</a:t>
            </a:r>
            <a:r>
              <a:rPr lang="de-AT" sz="2800" dirty="0" smtClean="0"/>
              <a:t> an </a:t>
            </a:r>
            <a:r>
              <a:rPr lang="de-AT" sz="2800" dirty="0" err="1" smtClean="0"/>
              <a:t>outbound</a:t>
            </a:r>
            <a:r>
              <a:rPr lang="de-AT" sz="2800" dirty="0" smtClean="0"/>
              <a:t> „</a:t>
            </a:r>
            <a:r>
              <a:rPr lang="de-AT" sz="2800" dirty="0" err="1" smtClean="0"/>
              <a:t>trunk</a:t>
            </a:r>
            <a:r>
              <a:rPr lang="de-AT" sz="2800" dirty="0" smtClean="0"/>
              <a:t>“ </a:t>
            </a:r>
            <a:r>
              <a:rPr lang="de-AT" sz="2800" dirty="0" err="1" smtClean="0"/>
              <a:t>from</a:t>
            </a:r>
            <a:r>
              <a:rPr lang="de-AT" sz="2800" dirty="0" smtClean="0"/>
              <a:t> </a:t>
            </a:r>
            <a:r>
              <a:rPr lang="de-AT" sz="2800" dirty="0" err="1" smtClean="0"/>
              <a:t>within</a:t>
            </a:r>
            <a:r>
              <a:rPr lang="de-AT" sz="2800" dirty="0" smtClean="0"/>
              <a:t> a </a:t>
            </a:r>
            <a:r>
              <a:rPr lang="de-AT" sz="2800" dirty="0" err="1" smtClean="0"/>
              <a:t>network</a:t>
            </a:r>
            <a:endParaRPr lang="de-AT" sz="2800" dirty="0" smtClean="0"/>
          </a:p>
          <a:p>
            <a:r>
              <a:rPr lang="de-AT" sz="2800" dirty="0" smtClean="0"/>
              <a:t>ENUM </a:t>
            </a:r>
            <a:r>
              <a:rPr lang="de-AT" sz="2800" dirty="0" err="1" smtClean="0"/>
              <a:t>is</a:t>
            </a:r>
            <a:r>
              <a:rPr lang="de-AT" sz="2800" dirty="0" smtClean="0"/>
              <a:t> still </a:t>
            </a:r>
            <a:r>
              <a:rPr lang="de-AT" sz="2800" dirty="0" err="1" smtClean="0"/>
              <a:t>the</a:t>
            </a:r>
            <a:r>
              <a:rPr lang="de-AT" sz="2800" dirty="0" smtClean="0"/>
              <a:t> prime (</a:t>
            </a:r>
            <a:r>
              <a:rPr lang="de-AT" sz="2800" dirty="0" err="1" smtClean="0"/>
              <a:t>only</a:t>
            </a:r>
            <a:r>
              <a:rPr lang="de-AT" sz="2800" dirty="0" smtClean="0"/>
              <a:t>?) </a:t>
            </a:r>
            <a:r>
              <a:rPr lang="de-AT" sz="2800" dirty="0" err="1" smtClean="0"/>
              <a:t>standardized</a:t>
            </a:r>
            <a:r>
              <a:rPr lang="de-AT" sz="2800" dirty="0" smtClean="0"/>
              <a:t> </a:t>
            </a:r>
            <a:r>
              <a:rPr lang="de-AT" sz="2800" dirty="0" err="1" smtClean="0"/>
              <a:t>E.164</a:t>
            </a:r>
            <a:r>
              <a:rPr lang="de-AT" sz="2800" dirty="0" smtClean="0"/>
              <a:t> -&gt; </a:t>
            </a:r>
            <a:r>
              <a:rPr lang="de-AT" sz="2800" dirty="0" err="1" smtClean="0"/>
              <a:t>identifier</a:t>
            </a:r>
            <a:r>
              <a:rPr lang="de-AT" sz="2800" dirty="0" smtClean="0"/>
              <a:t> </a:t>
            </a:r>
            <a:r>
              <a:rPr lang="de-AT" sz="2800" dirty="0" err="1" smtClean="0"/>
              <a:t>lookup</a:t>
            </a:r>
            <a:r>
              <a:rPr lang="de-AT" sz="2800" dirty="0" smtClean="0"/>
              <a:t> </a:t>
            </a:r>
            <a:r>
              <a:rPr lang="de-AT" sz="2800" dirty="0" err="1" smtClean="0"/>
              <a:t>protocol</a:t>
            </a:r>
            <a:endParaRPr lang="de-AT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198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Private ENUM </a:t>
            </a:r>
            <a:r>
              <a:rPr lang="de-AT" dirty="0" err="1" smtClean="0"/>
              <a:t>success</a:t>
            </a:r>
            <a:r>
              <a:rPr lang="de-AT" dirty="0" smtClean="0"/>
              <a:t> </a:t>
            </a:r>
            <a:r>
              <a:rPr lang="de-AT" dirty="0" err="1" smtClean="0"/>
              <a:t>reasons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de-AT" dirty="0" err="1" smtClean="0"/>
              <a:t>Implemented</a:t>
            </a:r>
            <a:r>
              <a:rPr lang="de-AT" dirty="0" smtClean="0"/>
              <a:t> in </a:t>
            </a:r>
            <a:r>
              <a:rPr lang="de-AT" dirty="0" err="1" smtClean="0"/>
              <a:t>almost</a:t>
            </a:r>
            <a:r>
              <a:rPr lang="de-AT" dirty="0" smtClean="0"/>
              <a:t> </a:t>
            </a:r>
            <a:r>
              <a:rPr lang="de-AT" dirty="0" err="1" smtClean="0"/>
              <a:t>any</a:t>
            </a:r>
            <a:r>
              <a:rPr lang="de-AT" dirty="0" smtClean="0"/>
              <a:t> </a:t>
            </a:r>
            <a:r>
              <a:rPr lang="de-AT" dirty="0" err="1" smtClean="0"/>
              <a:t>vendor‘s</a:t>
            </a:r>
            <a:r>
              <a:rPr lang="de-AT" dirty="0" smtClean="0"/>
              <a:t> </a:t>
            </a:r>
            <a:r>
              <a:rPr lang="de-AT" dirty="0" err="1" smtClean="0"/>
              <a:t>VoIP</a:t>
            </a:r>
            <a:r>
              <a:rPr lang="de-AT" dirty="0" smtClean="0"/>
              <a:t> </a:t>
            </a:r>
            <a:r>
              <a:rPr lang="de-AT" dirty="0" err="1" smtClean="0"/>
              <a:t>switch</a:t>
            </a:r>
            <a:r>
              <a:rPr lang="de-AT" dirty="0" smtClean="0"/>
              <a:t> (</a:t>
            </a:r>
            <a:r>
              <a:rPr lang="de-AT" dirty="0" err="1" smtClean="0"/>
              <a:t>even</a:t>
            </a:r>
            <a:r>
              <a:rPr lang="de-AT" dirty="0" smtClean="0"/>
              <a:t> in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IMS</a:t>
            </a:r>
            <a:r>
              <a:rPr lang="de-AT" dirty="0" smtClean="0"/>
              <a:t> </a:t>
            </a:r>
            <a:r>
              <a:rPr lang="de-AT" dirty="0" err="1" smtClean="0"/>
              <a:t>equipment</a:t>
            </a:r>
            <a:r>
              <a:rPr lang="de-AT" dirty="0" smtClean="0"/>
              <a:t>..)</a:t>
            </a:r>
          </a:p>
          <a:p>
            <a:r>
              <a:rPr lang="de-AT" dirty="0" err="1" smtClean="0"/>
              <a:t>DNS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well</a:t>
            </a:r>
            <a:r>
              <a:rPr lang="de-AT" dirty="0" smtClean="0"/>
              <a:t> </a:t>
            </a:r>
            <a:r>
              <a:rPr lang="de-AT" dirty="0" err="1" smtClean="0"/>
              <a:t>understood</a:t>
            </a:r>
            <a:r>
              <a:rPr lang="de-AT" dirty="0" smtClean="0"/>
              <a:t>, </a:t>
            </a:r>
            <a:r>
              <a:rPr lang="de-AT" dirty="0" err="1" smtClean="0"/>
              <a:t>scales</a:t>
            </a:r>
            <a:r>
              <a:rPr lang="de-AT" dirty="0"/>
              <a:t> </a:t>
            </a:r>
            <a:r>
              <a:rPr lang="de-AT" dirty="0" err="1" smtClean="0"/>
              <a:t>extremely</a:t>
            </a:r>
            <a:r>
              <a:rPr lang="de-AT" dirty="0" smtClean="0"/>
              <a:t> </a:t>
            </a:r>
            <a:r>
              <a:rPr lang="de-AT" dirty="0" err="1" smtClean="0"/>
              <a:t>well</a:t>
            </a:r>
            <a:r>
              <a:rPr lang="de-AT" dirty="0" smtClean="0"/>
              <a:t>,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supports</a:t>
            </a:r>
            <a:r>
              <a:rPr lang="de-AT" dirty="0" smtClean="0"/>
              <a:t> high </a:t>
            </a:r>
            <a:r>
              <a:rPr lang="de-AT" dirty="0" err="1" smtClean="0"/>
              <a:t>query</a:t>
            </a:r>
            <a:r>
              <a:rPr lang="de-AT" dirty="0" smtClean="0"/>
              <a:t> </a:t>
            </a:r>
            <a:r>
              <a:rPr lang="de-AT" dirty="0" err="1" smtClean="0"/>
              <a:t>loads</a:t>
            </a:r>
            <a:endParaRPr lang="de-AT" dirty="0" smtClean="0"/>
          </a:p>
          <a:p>
            <a:r>
              <a:rPr lang="de-AT" dirty="0" smtClean="0"/>
              <a:t>Private ENUM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expose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r>
              <a:rPr lang="de-AT" dirty="0" smtClean="0"/>
              <a:t> „outside“</a:t>
            </a:r>
          </a:p>
          <a:p>
            <a:r>
              <a:rPr lang="de-AT" dirty="0" err="1" smtClean="0"/>
              <a:t>Allows</a:t>
            </a:r>
            <a:r>
              <a:rPr lang="de-AT" dirty="0" smtClean="0"/>
              <a:t> </a:t>
            </a:r>
            <a:r>
              <a:rPr lang="de-AT" dirty="0" err="1" smtClean="0"/>
              <a:t>use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„non-standard“ </a:t>
            </a:r>
            <a:r>
              <a:rPr lang="de-AT" dirty="0" err="1" smtClean="0"/>
              <a:t>Enumservices</a:t>
            </a:r>
            <a:endParaRPr lang="de-AT" dirty="0" smtClean="0"/>
          </a:p>
          <a:p>
            <a:pPr lvl="1"/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even</a:t>
            </a:r>
            <a:r>
              <a:rPr lang="de-AT" dirty="0" smtClean="0"/>
              <a:t> „</a:t>
            </a:r>
            <a:r>
              <a:rPr lang="de-AT" dirty="0" err="1" smtClean="0"/>
              <a:t>hacks</a:t>
            </a:r>
            <a:r>
              <a:rPr lang="de-AT" dirty="0" smtClean="0"/>
              <a:t>“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DNS</a:t>
            </a:r>
            <a:r>
              <a:rPr lang="de-AT" dirty="0" smtClean="0"/>
              <a:t>, </a:t>
            </a:r>
            <a:r>
              <a:rPr lang="de-AT" dirty="0" err="1" smtClean="0"/>
              <a:t>like</a:t>
            </a:r>
            <a:r>
              <a:rPr lang="de-AT" dirty="0" smtClean="0"/>
              <a:t> client-</a:t>
            </a:r>
            <a:r>
              <a:rPr lang="de-AT" dirty="0" err="1" smtClean="0"/>
              <a:t>specific</a:t>
            </a:r>
            <a:r>
              <a:rPr lang="de-AT" dirty="0" smtClean="0"/>
              <a:t> </a:t>
            </a:r>
            <a:r>
              <a:rPr lang="de-AT" dirty="0" err="1" smtClean="0"/>
              <a:t>answers</a:t>
            </a:r>
            <a:endParaRPr lang="de-AT" dirty="0" smtClean="0"/>
          </a:p>
          <a:p>
            <a:pPr lvl="1"/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0168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Alternatives – User ENUM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individuals</a:t>
            </a:r>
            <a:r>
              <a:rPr lang="de-AT" dirty="0" smtClean="0"/>
              <a:t>:</a:t>
            </a:r>
            <a:endParaRPr lang="de-AT" dirty="0"/>
          </a:p>
          <a:p>
            <a:pPr lvl="1"/>
            <a:r>
              <a:rPr lang="de-AT" dirty="0" smtClean="0"/>
              <a:t>Skype, mobile </a:t>
            </a:r>
            <a:r>
              <a:rPr lang="de-AT" dirty="0" err="1" smtClean="0"/>
              <a:t>phone</a:t>
            </a:r>
            <a:r>
              <a:rPr lang="de-AT" dirty="0" smtClean="0"/>
              <a:t>, Instant Messaging</a:t>
            </a:r>
          </a:p>
          <a:p>
            <a:pPr lvl="1"/>
            <a:r>
              <a:rPr lang="de-AT" dirty="0" smtClean="0"/>
              <a:t>Phone </a:t>
            </a:r>
            <a:r>
              <a:rPr lang="de-AT" dirty="0" err="1" smtClean="0"/>
              <a:t>numbers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not *</a:t>
            </a:r>
            <a:r>
              <a:rPr lang="de-AT" dirty="0" err="1" smtClean="0"/>
              <a:t>that</a:t>
            </a:r>
            <a:r>
              <a:rPr lang="de-AT" dirty="0" smtClean="0"/>
              <a:t>* </a:t>
            </a:r>
            <a:r>
              <a:rPr lang="de-AT" dirty="0" err="1" smtClean="0"/>
              <a:t>important</a:t>
            </a:r>
            <a:r>
              <a:rPr lang="de-AT" dirty="0" smtClean="0"/>
              <a:t> </a:t>
            </a:r>
            <a:r>
              <a:rPr lang="de-AT" dirty="0" err="1" smtClean="0"/>
              <a:t>anymore</a:t>
            </a:r>
            <a:r>
              <a:rPr lang="de-AT" dirty="0"/>
              <a:t> </a:t>
            </a:r>
            <a:r>
              <a:rPr lang="de-AT" dirty="0" smtClean="0"/>
              <a:t>(</a:t>
            </a:r>
            <a:r>
              <a:rPr lang="de-AT" dirty="0" err="1" smtClean="0"/>
              <a:t>Smartphones</a:t>
            </a:r>
            <a:r>
              <a:rPr lang="de-AT" dirty="0" smtClean="0"/>
              <a:t>)</a:t>
            </a:r>
          </a:p>
          <a:p>
            <a:pPr lvl="1"/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calls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cheap</a:t>
            </a:r>
            <a:r>
              <a:rPr lang="de-AT" dirty="0" smtClean="0"/>
              <a:t> – normal </a:t>
            </a:r>
            <a:r>
              <a:rPr lang="de-AT" dirty="0" err="1" smtClean="0"/>
              <a:t>phones</a:t>
            </a:r>
            <a:r>
              <a:rPr lang="de-AT" dirty="0" smtClean="0"/>
              <a:t> *</a:t>
            </a:r>
            <a:r>
              <a:rPr lang="de-AT" dirty="0" err="1" smtClean="0"/>
              <a:t>are</a:t>
            </a:r>
            <a:r>
              <a:rPr lang="de-AT" dirty="0" smtClean="0"/>
              <a:t>* </a:t>
            </a:r>
            <a:r>
              <a:rPr lang="de-AT" dirty="0" err="1" smtClean="0"/>
              <a:t>and</a:t>
            </a:r>
            <a:r>
              <a:rPr lang="de-AT" dirty="0" smtClean="0"/>
              <a:t> alternative</a:t>
            </a:r>
          </a:p>
          <a:p>
            <a:pPr lvl="1"/>
            <a:r>
              <a:rPr lang="de-AT" dirty="0" smtClean="0"/>
              <a:t>ENUM </a:t>
            </a:r>
            <a:r>
              <a:rPr lang="de-AT" dirty="0" err="1" smtClean="0"/>
              <a:t>requires</a:t>
            </a:r>
            <a:r>
              <a:rPr lang="de-AT" dirty="0" smtClean="0"/>
              <a:t> </a:t>
            </a:r>
            <a:r>
              <a:rPr lang="de-AT" dirty="0" err="1" smtClean="0"/>
              <a:t>information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public</a:t>
            </a:r>
            <a:r>
              <a:rPr lang="de-AT" dirty="0" smtClean="0"/>
              <a:t> – </a:t>
            </a:r>
            <a:r>
              <a:rPr lang="de-AT" dirty="0" err="1" smtClean="0"/>
              <a:t>hinders</a:t>
            </a:r>
            <a:r>
              <a:rPr lang="de-AT" dirty="0" smtClean="0"/>
              <a:t> „</a:t>
            </a:r>
            <a:r>
              <a:rPr lang="de-AT" dirty="0" err="1" smtClean="0"/>
              <a:t>service</a:t>
            </a:r>
            <a:r>
              <a:rPr lang="de-AT" dirty="0" smtClean="0"/>
              <a:t> </a:t>
            </a:r>
            <a:r>
              <a:rPr lang="de-AT" dirty="0" err="1" smtClean="0"/>
              <a:t>discovery</a:t>
            </a:r>
            <a:r>
              <a:rPr lang="de-AT" dirty="0" smtClean="0"/>
              <a:t>“ </a:t>
            </a:r>
            <a:r>
              <a:rPr lang="de-AT" dirty="0" err="1" smtClean="0"/>
              <a:t>and</a:t>
            </a:r>
            <a:r>
              <a:rPr lang="de-AT" dirty="0" smtClean="0"/>
              <a:t> „</a:t>
            </a:r>
            <a:r>
              <a:rPr lang="de-AT" dirty="0" err="1" smtClean="0"/>
              <a:t>business</a:t>
            </a:r>
            <a:r>
              <a:rPr lang="de-AT" dirty="0" smtClean="0"/>
              <a:t> </a:t>
            </a:r>
            <a:r>
              <a:rPr lang="de-AT" dirty="0" err="1" smtClean="0"/>
              <a:t>card</a:t>
            </a:r>
            <a:r>
              <a:rPr lang="de-AT" dirty="0" smtClean="0"/>
              <a:t>“ </a:t>
            </a:r>
            <a:r>
              <a:rPr lang="de-AT" dirty="0" err="1" smtClean="0"/>
              <a:t>cases</a:t>
            </a:r>
            <a:endParaRPr lang="de-AT" dirty="0" smtClean="0"/>
          </a:p>
          <a:p>
            <a:pPr lvl="1"/>
            <a:r>
              <a:rPr lang="de-AT" dirty="0" err="1" smtClean="0"/>
              <a:t>P2Psip</a:t>
            </a:r>
            <a:r>
              <a:rPr lang="de-AT" dirty="0" smtClean="0"/>
              <a:t>?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3551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Alternatives – User ENUM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enterprises</a:t>
            </a:r>
            <a:r>
              <a:rPr lang="de-AT" dirty="0" smtClean="0"/>
              <a:t>:</a:t>
            </a:r>
          </a:p>
          <a:p>
            <a:pPr lvl="1"/>
            <a:r>
              <a:rPr lang="de-AT" dirty="0" err="1" smtClean="0"/>
              <a:t>Vendor-specific</a:t>
            </a:r>
            <a:r>
              <a:rPr lang="de-AT" dirty="0" smtClean="0"/>
              <a:t> „PBX </a:t>
            </a:r>
            <a:r>
              <a:rPr lang="de-AT" dirty="0" err="1" smtClean="0"/>
              <a:t>interconnect</a:t>
            </a:r>
            <a:r>
              <a:rPr lang="de-AT" dirty="0" smtClean="0"/>
              <a:t>“ </a:t>
            </a:r>
          </a:p>
          <a:p>
            <a:pPr lvl="1"/>
            <a:r>
              <a:rPr lang="de-AT" dirty="0" smtClean="0"/>
              <a:t>Least </a:t>
            </a:r>
            <a:r>
              <a:rPr lang="de-AT" dirty="0" err="1" smtClean="0"/>
              <a:t>Cost</a:t>
            </a:r>
            <a:r>
              <a:rPr lang="de-AT" dirty="0" smtClean="0"/>
              <a:t> Routing – </a:t>
            </a:r>
            <a:r>
              <a:rPr lang="de-AT" dirty="0" err="1" smtClean="0"/>
              <a:t>calls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cheap</a:t>
            </a:r>
            <a:endParaRPr lang="de-AT" dirty="0"/>
          </a:p>
          <a:p>
            <a:pPr lvl="1"/>
            <a:endParaRPr lang="de-AT" dirty="0" smtClean="0"/>
          </a:p>
          <a:p>
            <a:pPr lvl="1"/>
            <a:r>
              <a:rPr lang="de-AT" dirty="0" err="1" smtClean="0"/>
              <a:t>ViPR</a:t>
            </a:r>
            <a:r>
              <a:rPr lang="de-AT" dirty="0" smtClean="0"/>
              <a:t> – </a:t>
            </a:r>
            <a:r>
              <a:rPr lang="de-AT" dirty="0" smtClean="0">
                <a:hlinkClick r:id="rId2"/>
              </a:rPr>
              <a:t>http://</a:t>
            </a:r>
            <a:r>
              <a:rPr lang="de-AT" dirty="0" err="1" smtClean="0">
                <a:hlinkClick r:id="rId2"/>
              </a:rPr>
              <a:t>tools.ietf.org</a:t>
            </a:r>
            <a:r>
              <a:rPr lang="de-AT" dirty="0" smtClean="0">
                <a:hlinkClick r:id="rId2"/>
              </a:rPr>
              <a:t>/</a:t>
            </a:r>
            <a:r>
              <a:rPr lang="de-AT" dirty="0" err="1" smtClean="0">
                <a:hlinkClick r:id="rId2"/>
              </a:rPr>
              <a:t>wg</a:t>
            </a:r>
            <a:r>
              <a:rPr lang="de-AT" dirty="0" smtClean="0">
                <a:hlinkClick r:id="rId2"/>
              </a:rPr>
              <a:t>/</a:t>
            </a:r>
            <a:r>
              <a:rPr lang="de-AT" dirty="0" err="1" smtClean="0">
                <a:hlinkClick r:id="rId2"/>
              </a:rPr>
              <a:t>vipr</a:t>
            </a:r>
            <a:endParaRPr lang="de-AT" dirty="0" smtClean="0"/>
          </a:p>
          <a:p>
            <a:pPr lvl="2"/>
            <a:r>
              <a:rPr lang="de-AT" dirty="0" smtClean="0"/>
              <a:t>„</a:t>
            </a:r>
            <a:r>
              <a:rPr lang="de-AT" dirty="0" err="1" smtClean="0"/>
              <a:t>Built</a:t>
            </a:r>
            <a:r>
              <a:rPr lang="de-AT" dirty="0" smtClean="0"/>
              <a:t>-in“ </a:t>
            </a:r>
            <a:r>
              <a:rPr lang="de-AT" dirty="0" err="1" smtClean="0"/>
              <a:t>validation</a:t>
            </a:r>
            <a:r>
              <a:rPr lang="de-AT" dirty="0" smtClean="0"/>
              <a:t> (via </a:t>
            </a:r>
            <a:r>
              <a:rPr lang="de-AT" dirty="0" err="1" smtClean="0"/>
              <a:t>PSTN</a:t>
            </a:r>
            <a:r>
              <a:rPr lang="de-AT" dirty="0" smtClean="0"/>
              <a:t>)</a:t>
            </a:r>
          </a:p>
          <a:p>
            <a:pPr lvl="2"/>
            <a:r>
              <a:rPr lang="de-AT" dirty="0" smtClean="0"/>
              <a:t>„</a:t>
            </a:r>
            <a:r>
              <a:rPr lang="de-AT" dirty="0" err="1" smtClean="0"/>
              <a:t>Build</a:t>
            </a:r>
            <a:r>
              <a:rPr lang="de-AT" dirty="0" smtClean="0"/>
              <a:t>-in“ </a:t>
            </a:r>
            <a:r>
              <a:rPr lang="de-AT" dirty="0" err="1" smtClean="0"/>
              <a:t>discovery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numbers</a:t>
            </a:r>
            <a:r>
              <a:rPr lang="de-AT" dirty="0" smtClean="0"/>
              <a:t> (</a:t>
            </a:r>
            <a:r>
              <a:rPr lang="de-AT" dirty="0" err="1" smtClean="0"/>
              <a:t>DHT</a:t>
            </a:r>
            <a:r>
              <a:rPr lang="de-AT" dirty="0" smtClean="0"/>
              <a:t>)</a:t>
            </a:r>
          </a:p>
          <a:p>
            <a:pPr lvl="2"/>
            <a:r>
              <a:rPr lang="de-AT" dirty="0" smtClean="0"/>
              <a:t>„New </a:t>
            </a:r>
            <a:r>
              <a:rPr lang="de-AT" dirty="0" err="1" smtClean="0"/>
              <a:t>services</a:t>
            </a:r>
            <a:r>
              <a:rPr lang="de-AT" dirty="0" smtClean="0"/>
              <a:t>“ </a:t>
            </a:r>
            <a:r>
              <a:rPr lang="de-AT" dirty="0" err="1" smtClean="0"/>
              <a:t>rather</a:t>
            </a:r>
            <a:r>
              <a:rPr lang="de-AT" dirty="0" smtClean="0"/>
              <a:t> </a:t>
            </a:r>
            <a:r>
              <a:rPr lang="de-AT" dirty="0" err="1" smtClean="0"/>
              <a:t>than</a:t>
            </a:r>
            <a:r>
              <a:rPr lang="de-AT" dirty="0" smtClean="0"/>
              <a:t> „</a:t>
            </a:r>
            <a:r>
              <a:rPr lang="de-AT" dirty="0" err="1" smtClean="0"/>
              <a:t>free</a:t>
            </a:r>
            <a:r>
              <a:rPr lang="de-AT" dirty="0" smtClean="0"/>
              <a:t> </a:t>
            </a:r>
            <a:r>
              <a:rPr lang="de-AT" dirty="0" err="1" smtClean="0"/>
              <a:t>calls</a:t>
            </a:r>
            <a:r>
              <a:rPr lang="de-AT" dirty="0" smtClean="0"/>
              <a:t>“ (</a:t>
            </a:r>
            <a:r>
              <a:rPr lang="de-AT" dirty="0" err="1" smtClean="0"/>
              <a:t>sounds</a:t>
            </a:r>
            <a:r>
              <a:rPr lang="de-AT" dirty="0" smtClean="0"/>
              <a:t> </a:t>
            </a:r>
            <a:r>
              <a:rPr lang="de-AT" dirty="0" err="1" smtClean="0"/>
              <a:t>familiar</a:t>
            </a:r>
            <a:r>
              <a:rPr lang="de-AT" dirty="0" smtClean="0"/>
              <a:t> ;)</a:t>
            </a:r>
          </a:p>
          <a:p>
            <a:pPr lvl="1"/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6975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Alternatives – Infrastructure ENUM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Bilateral </a:t>
            </a:r>
            <a:r>
              <a:rPr lang="de-AT" dirty="0" err="1" smtClean="0"/>
              <a:t>agreements</a:t>
            </a:r>
            <a:r>
              <a:rPr lang="de-AT" dirty="0" smtClean="0"/>
              <a:t>, </a:t>
            </a:r>
            <a:r>
              <a:rPr lang="de-AT" dirty="0" err="1" smtClean="0"/>
              <a:t>employing</a:t>
            </a:r>
            <a:r>
              <a:rPr lang="de-AT" dirty="0" smtClean="0"/>
              <a:t> private ENUM (</a:t>
            </a:r>
            <a:r>
              <a:rPr lang="de-AT" dirty="0" err="1" smtClean="0"/>
              <a:t>if</a:t>
            </a:r>
            <a:r>
              <a:rPr lang="de-AT" dirty="0" smtClean="0"/>
              <a:t> at all)</a:t>
            </a:r>
          </a:p>
          <a:p>
            <a:r>
              <a:rPr lang="de-AT" dirty="0" err="1" smtClean="0"/>
              <a:t>Managed</a:t>
            </a:r>
            <a:r>
              <a:rPr lang="de-AT" dirty="0" smtClean="0"/>
              <a:t> „</a:t>
            </a:r>
            <a:r>
              <a:rPr lang="de-AT" dirty="0" err="1" smtClean="0"/>
              <a:t>VoIP</a:t>
            </a:r>
            <a:r>
              <a:rPr lang="de-AT" dirty="0" smtClean="0"/>
              <a:t> </a:t>
            </a:r>
            <a:r>
              <a:rPr lang="de-AT" dirty="0" err="1" smtClean="0"/>
              <a:t>Peering</a:t>
            </a:r>
            <a:r>
              <a:rPr lang="de-AT" dirty="0" smtClean="0"/>
              <a:t> </a:t>
            </a:r>
            <a:r>
              <a:rPr lang="de-AT" dirty="0" err="1" smtClean="0"/>
              <a:t>Fabrics</a:t>
            </a:r>
            <a:r>
              <a:rPr lang="de-AT" dirty="0" smtClean="0"/>
              <a:t>“</a:t>
            </a:r>
          </a:p>
          <a:p>
            <a:endParaRPr lang="de-AT" dirty="0"/>
          </a:p>
          <a:p>
            <a:r>
              <a:rPr lang="de-AT" dirty="0" smtClean="0">
                <a:hlinkClick r:id="rId2"/>
              </a:rPr>
              <a:t>http://</a:t>
            </a:r>
            <a:r>
              <a:rPr lang="de-AT" dirty="0" err="1" smtClean="0">
                <a:hlinkClick r:id="rId2"/>
              </a:rPr>
              <a:t>tools.ietf.org</a:t>
            </a:r>
            <a:r>
              <a:rPr lang="de-AT" dirty="0" smtClean="0">
                <a:hlinkClick r:id="rId2"/>
              </a:rPr>
              <a:t>/</a:t>
            </a:r>
            <a:r>
              <a:rPr lang="de-AT" dirty="0" err="1" smtClean="0">
                <a:hlinkClick r:id="rId2"/>
              </a:rPr>
              <a:t>wg</a:t>
            </a:r>
            <a:r>
              <a:rPr lang="de-AT" dirty="0" smtClean="0">
                <a:hlinkClick r:id="rId2"/>
              </a:rPr>
              <a:t>/</a:t>
            </a:r>
            <a:r>
              <a:rPr lang="de-AT" dirty="0" err="1" smtClean="0">
                <a:hlinkClick r:id="rId2"/>
              </a:rPr>
              <a:t>drinks</a:t>
            </a:r>
            <a:endParaRPr lang="de-AT" dirty="0" smtClean="0"/>
          </a:p>
          <a:p>
            <a:pPr lvl="1"/>
            <a:r>
              <a:rPr lang="de-AT" dirty="0" err="1" smtClean="0"/>
              <a:t>Provisioning</a:t>
            </a:r>
            <a:r>
              <a:rPr lang="de-AT" dirty="0" smtClean="0"/>
              <a:t> </a:t>
            </a:r>
            <a:r>
              <a:rPr lang="de-AT" dirty="0" err="1" smtClean="0"/>
              <a:t>protocol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VoIP</a:t>
            </a:r>
            <a:r>
              <a:rPr lang="de-AT" dirty="0" smtClean="0"/>
              <a:t> </a:t>
            </a:r>
            <a:r>
              <a:rPr lang="de-AT" dirty="0" err="1" smtClean="0"/>
              <a:t>peering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 smtClean="0"/>
          </a:p>
          <a:p>
            <a:pPr lvl="1"/>
            <a:r>
              <a:rPr lang="de-AT" dirty="0" err="1" smtClean="0"/>
              <a:t>Doesn‘t</a:t>
            </a:r>
            <a:r>
              <a:rPr lang="de-AT" dirty="0" smtClean="0"/>
              <a:t> </a:t>
            </a:r>
            <a:r>
              <a:rPr lang="de-AT" dirty="0" err="1" smtClean="0"/>
              <a:t>require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„</a:t>
            </a:r>
            <a:r>
              <a:rPr lang="de-AT" dirty="0" err="1" smtClean="0"/>
              <a:t>output</a:t>
            </a:r>
            <a:r>
              <a:rPr lang="de-AT" dirty="0" smtClean="0"/>
              <a:t>“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(i/p)-ENUM</a:t>
            </a:r>
          </a:p>
          <a:p>
            <a:pPr lvl="1"/>
            <a:r>
              <a:rPr lang="de-AT" dirty="0" smtClean="0"/>
              <a:t>But </a:t>
            </a:r>
            <a:r>
              <a:rPr lang="de-AT" dirty="0" err="1" smtClean="0"/>
              <a:t>supports</a:t>
            </a:r>
            <a:r>
              <a:rPr lang="de-AT" dirty="0" smtClean="0"/>
              <a:t> </a:t>
            </a:r>
            <a:r>
              <a:rPr lang="de-AT" dirty="0" err="1" smtClean="0"/>
              <a:t>NAPTRs</a:t>
            </a:r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07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</a:t>
            </a:r>
            <a:r>
              <a:rPr lang="de-AT" dirty="0" err="1" smtClean="0"/>
              <a:t>onclusion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de-AT" sz="2800" dirty="0" smtClean="0"/>
              <a:t>User-ENUM: </a:t>
            </a:r>
            <a:r>
              <a:rPr lang="de-AT" sz="2800" dirty="0" err="1" smtClean="0"/>
              <a:t>Too</a:t>
            </a:r>
            <a:r>
              <a:rPr lang="de-AT" sz="2800" dirty="0" smtClean="0"/>
              <a:t> </a:t>
            </a:r>
            <a:r>
              <a:rPr lang="de-AT" sz="2800" dirty="0" err="1" smtClean="0"/>
              <a:t>complex</a:t>
            </a:r>
            <a:r>
              <a:rPr lang="de-AT" sz="2800" dirty="0" smtClean="0"/>
              <a:t>, </a:t>
            </a:r>
            <a:r>
              <a:rPr lang="de-AT" sz="2800" dirty="0" err="1" smtClean="0"/>
              <a:t>financially</a:t>
            </a:r>
            <a:r>
              <a:rPr lang="de-AT" sz="2800" dirty="0" smtClean="0"/>
              <a:t> </a:t>
            </a:r>
            <a:r>
              <a:rPr lang="de-AT" sz="2800" dirty="0" err="1" smtClean="0"/>
              <a:t>unattractive</a:t>
            </a:r>
            <a:r>
              <a:rPr lang="de-AT" sz="2800" dirty="0" smtClean="0"/>
              <a:t>, </a:t>
            </a:r>
            <a:r>
              <a:rPr lang="de-AT" sz="2800" dirty="0" err="1" smtClean="0"/>
              <a:t>overtaken</a:t>
            </a:r>
            <a:r>
              <a:rPr lang="de-AT" sz="2800" dirty="0" smtClean="0"/>
              <a:t> </a:t>
            </a:r>
            <a:r>
              <a:rPr lang="de-AT" sz="2800" dirty="0" err="1" smtClean="0"/>
              <a:t>by</a:t>
            </a:r>
            <a:r>
              <a:rPr lang="de-AT" sz="2800" dirty="0" smtClean="0"/>
              <a:t> </a:t>
            </a:r>
            <a:r>
              <a:rPr lang="de-AT" sz="2800" dirty="0" err="1" smtClean="0"/>
              <a:t>other</a:t>
            </a:r>
            <a:r>
              <a:rPr lang="de-AT" sz="2800" dirty="0" smtClean="0"/>
              <a:t> </a:t>
            </a:r>
            <a:r>
              <a:rPr lang="de-AT" sz="2800" dirty="0" err="1" smtClean="0"/>
              <a:t>services</a:t>
            </a:r>
            <a:endParaRPr lang="de-AT" sz="2800" dirty="0" smtClean="0"/>
          </a:p>
          <a:p>
            <a:endParaRPr lang="de-AT" sz="2800" dirty="0" smtClean="0"/>
          </a:p>
          <a:p>
            <a:r>
              <a:rPr lang="de-AT" sz="2800" dirty="0" smtClean="0"/>
              <a:t>Infrastructure-ENUM: </a:t>
            </a:r>
            <a:r>
              <a:rPr lang="de-AT" sz="2800" dirty="0" err="1" smtClean="0"/>
              <a:t>embraced</a:t>
            </a:r>
            <a:r>
              <a:rPr lang="de-AT" sz="2800" dirty="0" smtClean="0"/>
              <a:t> </a:t>
            </a:r>
            <a:r>
              <a:rPr lang="de-AT" sz="2800" dirty="0" err="1" smtClean="0"/>
              <a:t>only</a:t>
            </a:r>
            <a:r>
              <a:rPr lang="de-AT" sz="2800" dirty="0" smtClean="0"/>
              <a:t> </a:t>
            </a:r>
            <a:r>
              <a:rPr lang="de-AT" sz="2800" dirty="0" err="1" smtClean="0"/>
              <a:t>by</a:t>
            </a:r>
            <a:r>
              <a:rPr lang="de-AT" sz="2800" dirty="0" smtClean="0"/>
              <a:t> </a:t>
            </a:r>
            <a:r>
              <a:rPr lang="de-AT" sz="2800" dirty="0" err="1" smtClean="0"/>
              <a:t>smaller</a:t>
            </a:r>
            <a:r>
              <a:rPr lang="de-AT" sz="2800" dirty="0" smtClean="0"/>
              <a:t> </a:t>
            </a:r>
            <a:r>
              <a:rPr lang="de-AT" sz="2800" dirty="0" err="1" smtClean="0"/>
              <a:t>operators</a:t>
            </a:r>
            <a:r>
              <a:rPr lang="de-AT" sz="2800" dirty="0" smtClean="0"/>
              <a:t>, </a:t>
            </a:r>
            <a:r>
              <a:rPr lang="de-AT" sz="2800" dirty="0" err="1" smtClean="0"/>
              <a:t>scary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larger </a:t>
            </a:r>
            <a:r>
              <a:rPr lang="de-AT" sz="2800" dirty="0" err="1" smtClean="0"/>
              <a:t>ones</a:t>
            </a:r>
            <a:r>
              <a:rPr lang="de-AT" sz="2800" dirty="0" smtClean="0"/>
              <a:t>, </a:t>
            </a:r>
            <a:r>
              <a:rPr lang="de-AT" sz="2800" dirty="0" err="1" smtClean="0"/>
              <a:t>solves</a:t>
            </a:r>
            <a:r>
              <a:rPr lang="de-AT" sz="2800" dirty="0" smtClean="0"/>
              <a:t> </a:t>
            </a:r>
            <a:r>
              <a:rPr lang="de-AT" sz="2800" dirty="0" err="1" smtClean="0"/>
              <a:t>only</a:t>
            </a:r>
            <a:r>
              <a:rPr lang="de-AT" sz="2800" dirty="0" smtClean="0"/>
              <a:t> </a:t>
            </a:r>
            <a:r>
              <a:rPr lang="de-AT" sz="2800" dirty="0" err="1" smtClean="0"/>
              <a:t>part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problem</a:t>
            </a:r>
            <a:r>
              <a:rPr lang="de-AT" sz="2800" dirty="0" smtClean="0"/>
              <a:t> (</a:t>
            </a:r>
            <a:r>
              <a:rPr lang="de-AT" sz="2800" dirty="0" err="1" smtClean="0"/>
              <a:t>discovery</a:t>
            </a:r>
            <a:r>
              <a:rPr lang="de-AT" sz="2800" dirty="0" smtClean="0"/>
              <a:t>)</a:t>
            </a:r>
          </a:p>
          <a:p>
            <a:endParaRPr lang="de-AT" sz="2800" dirty="0" smtClean="0"/>
          </a:p>
          <a:p>
            <a:r>
              <a:rPr lang="de-AT" sz="2800" dirty="0" smtClean="0"/>
              <a:t>Private ENUM: </a:t>
            </a:r>
            <a:r>
              <a:rPr lang="de-AT" sz="2800" dirty="0" err="1" smtClean="0"/>
              <a:t>Success</a:t>
            </a:r>
            <a:r>
              <a:rPr lang="de-AT" sz="2800" dirty="0" smtClean="0"/>
              <a:t> – at least </a:t>
            </a:r>
            <a:r>
              <a:rPr lang="de-AT" sz="2800" dirty="0" err="1" smtClean="0"/>
              <a:t>makes</a:t>
            </a:r>
            <a:r>
              <a:rPr lang="de-AT" sz="2800" dirty="0" smtClean="0"/>
              <a:t> </a:t>
            </a:r>
            <a:r>
              <a:rPr lang="de-AT" sz="2800" dirty="0" err="1" smtClean="0"/>
              <a:t>use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protocol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services</a:t>
            </a:r>
            <a:r>
              <a:rPr lang="de-AT" sz="2800" dirty="0" smtClean="0"/>
              <a:t> </a:t>
            </a:r>
            <a:r>
              <a:rPr lang="de-AT" sz="2800" dirty="0" err="1" smtClean="0"/>
              <a:t>registration</a:t>
            </a:r>
            <a:r>
              <a:rPr lang="de-AT" sz="2800" dirty="0" smtClean="0"/>
              <a:t>, but </a:t>
            </a:r>
            <a:r>
              <a:rPr lang="de-AT" sz="2800" dirty="0" err="1" smtClean="0"/>
              <a:t>does</a:t>
            </a:r>
            <a:r>
              <a:rPr lang="de-AT" sz="2800" dirty="0" smtClean="0"/>
              <a:t> not </a:t>
            </a:r>
            <a:r>
              <a:rPr lang="de-AT" sz="2800" dirty="0" err="1" smtClean="0"/>
              <a:t>require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administrative </a:t>
            </a:r>
            <a:r>
              <a:rPr lang="de-AT" sz="2800" dirty="0" err="1" smtClean="0"/>
              <a:t>infrastructure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e164.arpa</a:t>
            </a:r>
            <a:r>
              <a:rPr lang="de-AT" sz="2800" dirty="0" smtClean="0"/>
              <a:t>…</a:t>
            </a:r>
            <a:endParaRPr lang="de-AT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9627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ENUM – </a:t>
            </a:r>
            <a:r>
              <a:rPr lang="de-AT" sz="3200" dirty="0" err="1" smtClean="0"/>
              <a:t>ecosystem</a:t>
            </a:r>
            <a:r>
              <a:rPr lang="de-AT" sz="3200" dirty="0" smtClean="0"/>
              <a:t> </a:t>
            </a:r>
            <a:r>
              <a:rPr lang="de-AT" sz="3200" dirty="0" err="1" smtClean="0"/>
              <a:t>components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de-AT" dirty="0" smtClean="0"/>
              <a:t>The „Protocol“</a:t>
            </a:r>
          </a:p>
          <a:p>
            <a:pPr lvl="1"/>
            <a:r>
              <a:rPr lang="de-AT" dirty="0" smtClean="0"/>
              <a:t>Core </a:t>
            </a:r>
            <a:r>
              <a:rPr lang="de-AT" dirty="0" err="1" smtClean="0"/>
              <a:t>protocol</a:t>
            </a:r>
            <a:endParaRPr lang="de-AT" dirty="0" smtClean="0"/>
          </a:p>
          <a:p>
            <a:pPr lvl="1"/>
            <a:r>
              <a:rPr lang="de-AT" dirty="0" err="1" smtClean="0"/>
              <a:t>Enumservice</a:t>
            </a:r>
            <a:r>
              <a:rPr lang="de-AT" dirty="0" smtClean="0"/>
              <a:t> </a:t>
            </a:r>
            <a:r>
              <a:rPr lang="de-AT" dirty="0" err="1" smtClean="0"/>
              <a:t>definition</a:t>
            </a:r>
            <a:endParaRPr lang="de-AT" dirty="0" smtClean="0"/>
          </a:p>
          <a:p>
            <a:pPr lvl="1"/>
            <a:r>
              <a:rPr lang="de-AT" dirty="0" smtClean="0"/>
              <a:t>IETF WG</a:t>
            </a:r>
          </a:p>
          <a:p>
            <a:r>
              <a:rPr lang="de-AT" dirty="0" smtClean="0"/>
              <a:t>ENUM „</a:t>
            </a:r>
            <a:r>
              <a:rPr lang="de-AT" dirty="0" err="1" smtClean="0"/>
              <a:t>Flavours</a:t>
            </a:r>
            <a:r>
              <a:rPr lang="de-AT" dirty="0" smtClean="0"/>
              <a:t>“</a:t>
            </a:r>
          </a:p>
          <a:p>
            <a:pPr lvl="1"/>
            <a:r>
              <a:rPr lang="de-AT" dirty="0" smtClean="0"/>
              <a:t>User ENUM</a:t>
            </a:r>
          </a:p>
          <a:p>
            <a:pPr lvl="1"/>
            <a:r>
              <a:rPr lang="de-AT" dirty="0" smtClean="0"/>
              <a:t>Infrastructure ENUM</a:t>
            </a:r>
          </a:p>
          <a:p>
            <a:pPr lvl="1"/>
            <a:r>
              <a:rPr lang="de-AT" dirty="0" smtClean="0"/>
              <a:t>Private ENUM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Ändern über "Ansicht" / "Kopf- und Fusszeile"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7380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ENUM – </a:t>
            </a:r>
            <a:r>
              <a:rPr lang="de-AT" sz="3200" dirty="0" err="1" smtClean="0"/>
              <a:t>ecosystem</a:t>
            </a:r>
            <a:r>
              <a:rPr lang="de-AT" sz="3200" dirty="0" smtClean="0"/>
              <a:t> </a:t>
            </a:r>
            <a:r>
              <a:rPr lang="de-AT" sz="3200" dirty="0" err="1" smtClean="0"/>
              <a:t>components</a:t>
            </a:r>
            <a:r>
              <a:rPr lang="de-AT" sz="3200" dirty="0" smtClean="0"/>
              <a:t> II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User ENUM:</a:t>
            </a:r>
          </a:p>
          <a:p>
            <a:pPr lvl="1"/>
            <a:r>
              <a:rPr lang="de-AT" dirty="0" smtClean="0"/>
              <a:t>The „</a:t>
            </a:r>
            <a:r>
              <a:rPr lang="de-AT" dirty="0" err="1" smtClean="0"/>
              <a:t>e164.arpa</a:t>
            </a:r>
            <a:r>
              <a:rPr lang="de-AT" dirty="0" smtClean="0"/>
              <a:t>“ </a:t>
            </a:r>
            <a:r>
              <a:rPr lang="de-AT" dirty="0" err="1" smtClean="0"/>
              <a:t>administration</a:t>
            </a:r>
            <a:endParaRPr lang="de-AT" dirty="0" smtClean="0"/>
          </a:p>
          <a:p>
            <a:pPr lvl="2"/>
            <a:r>
              <a:rPr lang="de-AT" dirty="0" err="1" smtClean="0"/>
              <a:t>Globally</a:t>
            </a:r>
            <a:r>
              <a:rPr lang="de-AT" dirty="0" smtClean="0"/>
              <a:t> (</a:t>
            </a:r>
            <a:r>
              <a:rPr lang="de-AT" dirty="0" err="1" smtClean="0"/>
              <a:t>RIPE‘s</a:t>
            </a:r>
            <a:r>
              <a:rPr lang="de-AT" dirty="0" smtClean="0"/>
              <a:t> „</a:t>
            </a:r>
            <a:r>
              <a:rPr lang="de-AT" dirty="0" err="1" smtClean="0"/>
              <a:t>root</a:t>
            </a:r>
            <a:r>
              <a:rPr lang="de-AT" dirty="0" smtClean="0"/>
              <a:t>“ </a:t>
            </a:r>
            <a:r>
              <a:rPr lang="de-AT" dirty="0" err="1" smtClean="0"/>
              <a:t>role</a:t>
            </a:r>
            <a:r>
              <a:rPr lang="de-AT" dirty="0" smtClean="0"/>
              <a:t>)</a:t>
            </a:r>
          </a:p>
          <a:p>
            <a:pPr lvl="2"/>
            <a:r>
              <a:rPr lang="de-AT" dirty="0" err="1" smtClean="0"/>
              <a:t>ITU</a:t>
            </a:r>
            <a:r>
              <a:rPr lang="de-AT" dirty="0" smtClean="0"/>
              <a:t> „</a:t>
            </a:r>
            <a:r>
              <a:rPr lang="de-AT" dirty="0" err="1" smtClean="0"/>
              <a:t>interim</a:t>
            </a:r>
            <a:r>
              <a:rPr lang="de-AT" dirty="0" smtClean="0"/>
              <a:t> </a:t>
            </a:r>
            <a:r>
              <a:rPr lang="de-AT" dirty="0" err="1" smtClean="0"/>
              <a:t>procedures</a:t>
            </a:r>
            <a:r>
              <a:rPr lang="de-AT" dirty="0" smtClean="0"/>
              <a:t>“</a:t>
            </a:r>
            <a:endParaRPr lang="de-AT" dirty="0" smtClean="0"/>
          </a:p>
          <a:p>
            <a:pPr lvl="2"/>
            <a:r>
              <a:rPr lang="de-AT" dirty="0" err="1" smtClean="0"/>
              <a:t>Locally</a:t>
            </a:r>
            <a:r>
              <a:rPr lang="de-AT" dirty="0" smtClean="0"/>
              <a:t> (+43, ..)</a:t>
            </a:r>
          </a:p>
          <a:p>
            <a:pPr lvl="2"/>
            <a:r>
              <a:rPr lang="de-AT" dirty="0" smtClean="0"/>
              <a:t>Interaction </a:t>
            </a:r>
            <a:r>
              <a:rPr lang="de-AT" dirty="0" err="1" smtClean="0"/>
              <a:t>with</a:t>
            </a:r>
            <a:r>
              <a:rPr lang="de-AT" dirty="0" smtClean="0"/>
              <a:t> Regulators</a:t>
            </a:r>
          </a:p>
          <a:p>
            <a:pPr lvl="1"/>
            <a:r>
              <a:rPr lang="de-AT" dirty="0" smtClean="0"/>
              <a:t>The </a:t>
            </a:r>
            <a:r>
              <a:rPr lang="de-AT" dirty="0" err="1" smtClean="0"/>
              <a:t>community</a:t>
            </a:r>
            <a:endParaRPr lang="de-AT" dirty="0" smtClean="0"/>
          </a:p>
          <a:p>
            <a:pPr lvl="2"/>
            <a:r>
              <a:rPr lang="de-AT" dirty="0" err="1" smtClean="0"/>
              <a:t>Local</a:t>
            </a:r>
            <a:r>
              <a:rPr lang="de-AT" dirty="0" smtClean="0"/>
              <a:t> </a:t>
            </a:r>
            <a:r>
              <a:rPr lang="de-AT" dirty="0" err="1" smtClean="0"/>
              <a:t>interaction</a:t>
            </a:r>
            <a:endParaRPr lang="de-AT" dirty="0" smtClean="0"/>
          </a:p>
          <a:p>
            <a:pPr lvl="2"/>
            <a:r>
              <a:rPr lang="de-AT" dirty="0" err="1" smtClean="0"/>
              <a:t>ENUMfederation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Ändern über "Ansicht" / "Kopf- und Fusszeile"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85803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„Core“ Protocol + IETF WG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RFC2916</a:t>
            </a:r>
            <a:r>
              <a:rPr lang="de-AT" dirty="0" smtClean="0"/>
              <a:t> (2000) -&gt; </a:t>
            </a:r>
            <a:r>
              <a:rPr lang="de-AT" dirty="0" err="1" smtClean="0"/>
              <a:t>RFC3761</a:t>
            </a:r>
            <a:r>
              <a:rPr lang="de-AT" dirty="0" smtClean="0"/>
              <a:t> (2004) -&gt; </a:t>
            </a:r>
            <a:r>
              <a:rPr lang="de-AT" dirty="0" err="1" smtClean="0"/>
              <a:t>RFC6116</a:t>
            </a:r>
            <a:r>
              <a:rPr lang="de-AT" dirty="0" smtClean="0"/>
              <a:t> (2004)</a:t>
            </a:r>
          </a:p>
          <a:p>
            <a:r>
              <a:rPr lang="de-AT" dirty="0" err="1" smtClean="0"/>
              <a:t>Stable</a:t>
            </a:r>
            <a:r>
              <a:rPr lang="de-AT" dirty="0" smtClean="0"/>
              <a:t>, </a:t>
            </a:r>
            <a:r>
              <a:rPr lang="de-AT" dirty="0" err="1" smtClean="0"/>
              <a:t>deployed</a:t>
            </a:r>
            <a:r>
              <a:rPr lang="de-AT" dirty="0"/>
              <a:t> </a:t>
            </a:r>
            <a:endParaRPr lang="de-AT" dirty="0" smtClean="0"/>
          </a:p>
          <a:p>
            <a:pPr lvl="1"/>
            <a:r>
              <a:rPr lang="de-AT" dirty="0" smtClean="0"/>
              <a:t>(but still „</a:t>
            </a:r>
            <a:r>
              <a:rPr lang="de-AT" dirty="0" err="1" smtClean="0"/>
              <a:t>proposed</a:t>
            </a:r>
            <a:r>
              <a:rPr lang="de-AT" dirty="0" smtClean="0"/>
              <a:t> </a:t>
            </a:r>
            <a:r>
              <a:rPr lang="de-AT" dirty="0" err="1" smtClean="0"/>
              <a:t>standard</a:t>
            </a:r>
            <a:r>
              <a:rPr lang="de-AT" dirty="0" smtClean="0"/>
              <a:t>“)</a:t>
            </a:r>
          </a:p>
          <a:p>
            <a:pPr lvl="1"/>
            <a:r>
              <a:rPr lang="de-AT" dirty="0" err="1" smtClean="0"/>
              <a:t>Late</a:t>
            </a:r>
            <a:r>
              <a:rPr lang="de-AT" dirty="0" smtClean="0"/>
              <a:t> (</a:t>
            </a:r>
            <a:r>
              <a:rPr lang="de-AT" dirty="0" err="1" smtClean="0"/>
              <a:t>interesting</a:t>
            </a:r>
            <a:r>
              <a:rPr lang="de-AT" dirty="0" smtClean="0"/>
              <a:t>!) alternative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„URI </a:t>
            </a:r>
            <a:r>
              <a:rPr lang="de-AT" dirty="0" err="1" smtClean="0"/>
              <a:t>RRType</a:t>
            </a:r>
            <a:r>
              <a:rPr lang="de-AT" dirty="0" smtClean="0"/>
              <a:t>“.</a:t>
            </a:r>
          </a:p>
          <a:p>
            <a:r>
              <a:rPr lang="de-AT" dirty="0" smtClean="0"/>
              <a:t>IETF WG </a:t>
            </a:r>
            <a:r>
              <a:rPr lang="de-AT" dirty="0" err="1" smtClean="0"/>
              <a:t>closed</a:t>
            </a:r>
            <a:r>
              <a:rPr lang="de-AT" dirty="0" smtClean="0"/>
              <a:t> in May 2011</a:t>
            </a:r>
          </a:p>
          <a:p>
            <a:endParaRPr lang="de-AT" dirty="0"/>
          </a:p>
          <a:p>
            <a:pPr>
              <a:buFont typeface="Wingdings" pitchFamily="2" charset="2"/>
              <a:buChar char="ü"/>
            </a:pPr>
            <a:r>
              <a:rPr lang="de-AT" dirty="0" smtClean="0"/>
              <a:t> </a:t>
            </a:r>
            <a:r>
              <a:rPr lang="de-AT" dirty="0" err="1" smtClean="0"/>
              <a:t>SUCCESS</a:t>
            </a:r>
            <a:r>
              <a:rPr lang="de-AT" dirty="0" smtClean="0"/>
              <a:t>!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Ändern über "Ansicht" / "Kopf- und Fusszeile"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94433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Enumservice</a:t>
            </a:r>
            <a:r>
              <a:rPr lang="de-AT" dirty="0" smtClean="0"/>
              <a:t> Registration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IANA</a:t>
            </a:r>
            <a:r>
              <a:rPr lang="de-AT" dirty="0" smtClean="0"/>
              <a:t> </a:t>
            </a:r>
            <a:r>
              <a:rPr lang="de-AT" dirty="0" err="1" smtClean="0"/>
              <a:t>registry</a:t>
            </a:r>
            <a:r>
              <a:rPr lang="de-AT" dirty="0" smtClean="0"/>
              <a:t> </a:t>
            </a:r>
            <a:r>
              <a:rPr lang="de-AT" dirty="0" err="1" smtClean="0"/>
              <a:t>defined</a:t>
            </a:r>
            <a:r>
              <a:rPr lang="de-AT" dirty="0" smtClean="0"/>
              <a:t> in</a:t>
            </a:r>
          </a:p>
          <a:p>
            <a:pPr lvl="1"/>
            <a:r>
              <a:rPr lang="de-AT" dirty="0" err="1" smtClean="0"/>
              <a:t>RFC2916</a:t>
            </a:r>
            <a:r>
              <a:rPr lang="de-AT" dirty="0" smtClean="0"/>
              <a:t> – not!</a:t>
            </a:r>
          </a:p>
          <a:p>
            <a:pPr lvl="1"/>
            <a:r>
              <a:rPr lang="de-AT" dirty="0" err="1" smtClean="0"/>
              <a:t>RFC3761</a:t>
            </a:r>
            <a:r>
              <a:rPr lang="de-AT" dirty="0" smtClean="0"/>
              <a:t> – IESG </a:t>
            </a:r>
            <a:r>
              <a:rPr lang="de-AT" dirty="0" err="1" smtClean="0"/>
              <a:t>approval</a:t>
            </a:r>
            <a:r>
              <a:rPr lang="de-AT" dirty="0" smtClean="0"/>
              <a:t>, RFC </a:t>
            </a:r>
            <a:r>
              <a:rPr lang="de-AT" dirty="0" err="1" smtClean="0"/>
              <a:t>publication</a:t>
            </a:r>
            <a:endParaRPr lang="de-AT" dirty="0" smtClean="0"/>
          </a:p>
          <a:p>
            <a:pPr lvl="1"/>
            <a:r>
              <a:rPr lang="de-AT" dirty="0" err="1" smtClean="0"/>
              <a:t>RFC6117</a:t>
            </a:r>
            <a:r>
              <a:rPr lang="de-AT" dirty="0" smtClean="0"/>
              <a:t>/8 – </a:t>
            </a:r>
            <a:r>
              <a:rPr lang="de-AT" dirty="0" err="1" smtClean="0"/>
              <a:t>Specification</a:t>
            </a:r>
            <a:r>
              <a:rPr lang="de-AT" dirty="0" smtClean="0"/>
              <a:t> </a:t>
            </a:r>
            <a:r>
              <a:rPr lang="de-AT" dirty="0" err="1" smtClean="0"/>
              <a:t>Required</a:t>
            </a:r>
            <a:r>
              <a:rPr lang="de-AT" dirty="0" smtClean="0"/>
              <a:t> (</a:t>
            </a:r>
            <a:r>
              <a:rPr lang="de-AT" dirty="0" err="1" smtClean="0"/>
              <a:t>eases</a:t>
            </a:r>
            <a:r>
              <a:rPr lang="de-AT" dirty="0" smtClean="0"/>
              <a:t> </a:t>
            </a:r>
            <a:r>
              <a:rPr lang="de-AT" dirty="0" err="1" smtClean="0"/>
              <a:t>registration</a:t>
            </a:r>
            <a:r>
              <a:rPr lang="de-AT" dirty="0" smtClean="0"/>
              <a:t> </a:t>
            </a:r>
            <a:r>
              <a:rPr lang="de-AT" dirty="0" err="1" smtClean="0"/>
              <a:t>independent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WG </a:t>
            </a:r>
            <a:r>
              <a:rPr lang="de-AT" dirty="0" err="1" smtClean="0"/>
              <a:t>existance</a:t>
            </a:r>
            <a:r>
              <a:rPr lang="de-AT" dirty="0" smtClean="0"/>
              <a:t>)</a:t>
            </a:r>
          </a:p>
          <a:p>
            <a:r>
              <a:rPr lang="de-AT" dirty="0" err="1" smtClean="0"/>
              <a:t>Currenty</a:t>
            </a:r>
            <a:r>
              <a:rPr lang="de-AT" dirty="0" smtClean="0"/>
              <a:t> 40 </a:t>
            </a:r>
            <a:r>
              <a:rPr lang="de-AT" dirty="0" err="1" smtClean="0"/>
              <a:t>services</a:t>
            </a:r>
            <a:r>
              <a:rPr lang="de-AT" dirty="0" smtClean="0"/>
              <a:t> (type/</a:t>
            </a:r>
            <a:r>
              <a:rPr lang="de-AT" dirty="0" err="1" smtClean="0"/>
              <a:t>subtype</a:t>
            </a:r>
            <a:r>
              <a:rPr lang="de-AT" dirty="0" smtClean="0"/>
              <a:t>) registered</a:t>
            </a:r>
          </a:p>
          <a:p>
            <a:pPr marL="0" indent="0">
              <a:buNone/>
            </a:pPr>
            <a:r>
              <a:rPr lang="de-AT" dirty="0" err="1" smtClean="0"/>
              <a:t>TODO</a:t>
            </a:r>
            <a:r>
              <a:rPr lang="de-AT" dirty="0" smtClean="0"/>
              <a:t>: </a:t>
            </a:r>
            <a:r>
              <a:rPr lang="de-AT" dirty="0" err="1" smtClean="0"/>
              <a:t>most</a:t>
            </a:r>
            <a:r>
              <a:rPr lang="de-AT" dirty="0" smtClean="0"/>
              <a:t> </a:t>
            </a:r>
            <a:r>
              <a:rPr lang="de-AT" dirty="0" err="1" smtClean="0"/>
              <a:t>popular</a:t>
            </a:r>
            <a:r>
              <a:rPr lang="de-AT" dirty="0" smtClean="0"/>
              <a:t> </a:t>
            </a:r>
            <a:r>
              <a:rPr lang="de-AT" dirty="0" err="1" smtClean="0"/>
              <a:t>services</a:t>
            </a:r>
            <a:r>
              <a:rPr lang="de-AT" dirty="0" smtClean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de-AT" dirty="0"/>
              <a:t> </a:t>
            </a:r>
            <a:r>
              <a:rPr lang="de-AT" dirty="0" err="1" smtClean="0"/>
              <a:t>SUCCESS</a:t>
            </a:r>
            <a:r>
              <a:rPr lang="de-AT" dirty="0" smtClean="0"/>
              <a:t>!</a:t>
            </a:r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Ändern über "Ansicht" / "Kopf- und Fusszeile"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34190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User ENUM – Implementation</a:t>
            </a:r>
            <a:br>
              <a:rPr lang="de-AT" dirty="0" smtClean="0"/>
            </a:br>
            <a:r>
              <a:rPr lang="de-AT" sz="2400" dirty="0" smtClean="0"/>
              <a:t>(</a:t>
            </a:r>
            <a:r>
              <a:rPr lang="de-AT" sz="2400" dirty="0" err="1" smtClean="0"/>
              <a:t>Registries</a:t>
            </a:r>
            <a:r>
              <a:rPr lang="de-AT" sz="2400" dirty="0" smtClean="0"/>
              <a:t> </a:t>
            </a:r>
            <a:r>
              <a:rPr lang="de-AT" sz="2400" dirty="0" err="1" smtClean="0"/>
              <a:t>part</a:t>
            </a:r>
            <a:r>
              <a:rPr lang="de-AT" sz="2400" dirty="0" smtClean="0"/>
              <a:t>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Registration </a:t>
            </a:r>
            <a:r>
              <a:rPr lang="de-AT" sz="2800" dirty="0" err="1" smtClean="0"/>
              <a:t>of</a:t>
            </a:r>
            <a:r>
              <a:rPr lang="de-AT" sz="2800" dirty="0" smtClean="0"/>
              <a:t> ENUM-Records in </a:t>
            </a:r>
            <a:r>
              <a:rPr lang="de-AT" sz="2800" dirty="0" err="1" smtClean="0"/>
              <a:t>publicly</a:t>
            </a:r>
            <a:r>
              <a:rPr lang="de-AT" sz="2800" dirty="0" smtClean="0"/>
              <a:t> </a:t>
            </a:r>
            <a:r>
              <a:rPr lang="de-AT" sz="2800" dirty="0" err="1" smtClean="0"/>
              <a:t>available</a:t>
            </a:r>
            <a:r>
              <a:rPr lang="de-AT" sz="2800" dirty="0" smtClean="0"/>
              <a:t> </a:t>
            </a:r>
            <a:r>
              <a:rPr lang="de-AT" sz="2800" dirty="0" err="1" smtClean="0"/>
              <a:t>DNS</a:t>
            </a:r>
            <a:r>
              <a:rPr lang="de-AT" sz="2800" dirty="0" smtClean="0"/>
              <a:t>, </a:t>
            </a:r>
            <a:r>
              <a:rPr lang="de-AT" sz="2800" dirty="0" err="1" smtClean="0"/>
              <a:t>under</a:t>
            </a:r>
            <a:r>
              <a:rPr lang="de-AT" sz="2800" dirty="0" smtClean="0"/>
              <a:t> </a:t>
            </a:r>
            <a:r>
              <a:rPr lang="de-AT" sz="2800" dirty="0" err="1" smtClean="0"/>
              <a:t>control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End User</a:t>
            </a:r>
          </a:p>
          <a:p>
            <a:pPr lvl="1"/>
            <a:r>
              <a:rPr lang="de-AT" sz="2400" dirty="0" err="1"/>
              <a:t>e</a:t>
            </a:r>
            <a:r>
              <a:rPr lang="de-AT" sz="2400" dirty="0" err="1" smtClean="0"/>
              <a:t>164.arpa</a:t>
            </a:r>
            <a:r>
              <a:rPr lang="de-AT" sz="2400" dirty="0" smtClean="0"/>
              <a:t> </a:t>
            </a:r>
            <a:r>
              <a:rPr lang="de-AT" sz="2400" dirty="0" err="1" smtClean="0"/>
              <a:t>administration</a:t>
            </a:r>
            <a:r>
              <a:rPr lang="de-AT" sz="2400" dirty="0" smtClean="0"/>
              <a:t>: </a:t>
            </a:r>
            <a:r>
              <a:rPr lang="de-AT" sz="2400" dirty="0" err="1" smtClean="0"/>
              <a:t>RIPE</a:t>
            </a:r>
            <a:r>
              <a:rPr lang="de-AT" sz="2400" dirty="0"/>
              <a:t> </a:t>
            </a:r>
            <a:r>
              <a:rPr lang="de-AT" sz="2400" dirty="0" smtClean="0"/>
              <a:t>„</a:t>
            </a:r>
            <a:r>
              <a:rPr lang="de-AT" sz="2400" dirty="0" err="1" smtClean="0"/>
              <a:t>root</a:t>
            </a:r>
            <a:r>
              <a:rPr lang="de-AT" sz="2400" dirty="0" smtClean="0"/>
              <a:t>“, </a:t>
            </a:r>
            <a:r>
              <a:rPr lang="de-AT" sz="2400" dirty="0" err="1" smtClean="0"/>
              <a:t>ITU</a:t>
            </a:r>
            <a:r>
              <a:rPr lang="de-AT" sz="2400" dirty="0" smtClean="0"/>
              <a:t> „</a:t>
            </a:r>
            <a:r>
              <a:rPr lang="de-AT" sz="2400" dirty="0" err="1" smtClean="0"/>
              <a:t>interim</a:t>
            </a:r>
            <a:r>
              <a:rPr lang="de-AT" sz="2400" dirty="0" smtClean="0"/>
              <a:t> </a:t>
            </a:r>
            <a:r>
              <a:rPr lang="de-AT" sz="2400" dirty="0" err="1" smtClean="0"/>
              <a:t>procedures</a:t>
            </a:r>
            <a:r>
              <a:rPr lang="de-AT" sz="2400" dirty="0" smtClean="0"/>
              <a:t>“</a:t>
            </a:r>
          </a:p>
          <a:p>
            <a:pPr lvl="2">
              <a:buFont typeface="Wingdings" pitchFamily="2" charset="2"/>
              <a:buChar char="ü"/>
            </a:pPr>
            <a:r>
              <a:rPr lang="de-AT" sz="2000" dirty="0"/>
              <a:t> </a:t>
            </a:r>
            <a:r>
              <a:rPr lang="de-AT" sz="2000" dirty="0" err="1" smtClean="0"/>
              <a:t>SUCCESS</a:t>
            </a:r>
            <a:r>
              <a:rPr lang="de-AT" sz="2000" dirty="0" smtClean="0"/>
              <a:t>! (</a:t>
            </a:r>
            <a:r>
              <a:rPr lang="de-AT" sz="2000" dirty="0" err="1" smtClean="0"/>
              <a:t>besides</a:t>
            </a:r>
            <a:r>
              <a:rPr lang="de-AT" sz="2000" dirty="0" smtClean="0"/>
              <a:t> </a:t>
            </a:r>
            <a:r>
              <a:rPr lang="de-AT" sz="2000" dirty="0" err="1" smtClean="0"/>
              <a:t>some</a:t>
            </a:r>
            <a:r>
              <a:rPr lang="de-AT" sz="2000" dirty="0" smtClean="0"/>
              <a:t> </a:t>
            </a:r>
            <a:r>
              <a:rPr lang="de-AT" sz="2000" dirty="0" err="1" smtClean="0"/>
              <a:t>lame</a:t>
            </a:r>
            <a:r>
              <a:rPr lang="de-AT" sz="2000" dirty="0" smtClean="0"/>
              <a:t> </a:t>
            </a:r>
            <a:r>
              <a:rPr lang="de-AT" sz="2000" dirty="0" err="1" smtClean="0"/>
              <a:t>delegations</a:t>
            </a:r>
            <a:r>
              <a:rPr lang="de-AT" sz="2000" dirty="0" smtClean="0"/>
              <a:t>)</a:t>
            </a:r>
          </a:p>
          <a:p>
            <a:pPr lvl="1"/>
            <a:r>
              <a:rPr lang="de-AT" sz="2400" dirty="0" smtClean="0"/>
              <a:t>*.</a:t>
            </a:r>
            <a:r>
              <a:rPr lang="de-AT" sz="2400" dirty="0" err="1" smtClean="0"/>
              <a:t>e164.arpa</a:t>
            </a:r>
            <a:r>
              <a:rPr lang="de-AT" sz="2400" dirty="0" smtClean="0"/>
              <a:t> </a:t>
            </a:r>
            <a:r>
              <a:rPr lang="de-AT" sz="2400" dirty="0" err="1" smtClean="0"/>
              <a:t>administration</a:t>
            </a:r>
            <a:r>
              <a:rPr lang="de-AT" sz="2400" dirty="0" smtClean="0"/>
              <a:t>: Implementation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registry</a:t>
            </a:r>
            <a:r>
              <a:rPr lang="de-AT" sz="2400" dirty="0" smtClean="0"/>
              <a:t> in </a:t>
            </a:r>
            <a:r>
              <a:rPr lang="de-AT" sz="2400" dirty="0" err="1" smtClean="0"/>
              <a:t>accordance</a:t>
            </a:r>
            <a:r>
              <a:rPr lang="de-AT" sz="2400" dirty="0" smtClean="0"/>
              <a:t> </a:t>
            </a:r>
            <a:r>
              <a:rPr lang="de-AT" sz="2400" dirty="0" err="1" smtClean="0"/>
              <a:t>with</a:t>
            </a:r>
            <a:r>
              <a:rPr lang="de-AT" sz="2400" dirty="0" smtClean="0"/>
              <a:t> </a:t>
            </a:r>
            <a:r>
              <a:rPr lang="de-AT" sz="2400" dirty="0" err="1" smtClean="0"/>
              <a:t>local</a:t>
            </a:r>
            <a:r>
              <a:rPr lang="de-AT" sz="2400" dirty="0" smtClean="0"/>
              <a:t> </a:t>
            </a:r>
            <a:r>
              <a:rPr lang="de-AT" sz="2400" dirty="0" err="1" smtClean="0"/>
              <a:t>regulators</a:t>
            </a:r>
            <a:endParaRPr lang="de-AT" sz="2400" dirty="0" smtClean="0"/>
          </a:p>
          <a:p>
            <a:pPr lvl="2">
              <a:buFont typeface="Wingdings" pitchFamily="2" charset="2"/>
              <a:buChar char="ü"/>
            </a:pPr>
            <a:r>
              <a:rPr lang="de-AT" sz="2000" dirty="0"/>
              <a:t> </a:t>
            </a:r>
            <a:r>
              <a:rPr lang="de-AT" sz="2000" dirty="0" err="1" smtClean="0"/>
              <a:t>SUCCESS</a:t>
            </a:r>
            <a:r>
              <a:rPr lang="de-AT" sz="2000" dirty="0" smtClean="0"/>
              <a:t>! </a:t>
            </a:r>
          </a:p>
          <a:p>
            <a:pPr lvl="1"/>
            <a:r>
              <a:rPr lang="de-AT" sz="2400" dirty="0" smtClean="0"/>
              <a:t>ENUM Validation: </a:t>
            </a:r>
            <a:r>
              <a:rPr lang="de-AT" sz="2400" dirty="0" err="1" smtClean="0"/>
              <a:t>Complex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resource</a:t>
            </a:r>
            <a:r>
              <a:rPr lang="de-AT" sz="2400" dirty="0" smtClean="0"/>
              <a:t> intensive </a:t>
            </a:r>
            <a:r>
              <a:rPr lang="de-AT" sz="2400" dirty="0" err="1" smtClean="0"/>
              <a:t>process</a:t>
            </a:r>
            <a:endParaRPr lang="de-AT" sz="2400" dirty="0" smtClean="0"/>
          </a:p>
          <a:p>
            <a:pPr lvl="2"/>
            <a:r>
              <a:rPr lang="de-AT" sz="2000" dirty="0" err="1" smtClean="0"/>
              <a:t>FAILURE</a:t>
            </a:r>
            <a:r>
              <a:rPr lang="de-AT" sz="2000" dirty="0" smtClean="0"/>
              <a:t> (</a:t>
            </a:r>
            <a:r>
              <a:rPr lang="de-AT" sz="2000" dirty="0" err="1" smtClean="0"/>
              <a:t>too</a:t>
            </a:r>
            <a:r>
              <a:rPr lang="de-AT" sz="2000" dirty="0" smtClean="0"/>
              <a:t> </a:t>
            </a:r>
            <a:r>
              <a:rPr lang="de-AT" sz="2000" dirty="0" err="1" smtClean="0"/>
              <a:t>complex</a:t>
            </a:r>
            <a:r>
              <a:rPr lang="de-AT" sz="2000" dirty="0" smtClean="0"/>
              <a:t> in </a:t>
            </a:r>
            <a:r>
              <a:rPr lang="de-AT" sz="2000" dirty="0" err="1" smtClean="0"/>
              <a:t>the</a:t>
            </a:r>
            <a:r>
              <a:rPr lang="de-AT" sz="2000" dirty="0" smtClean="0"/>
              <a:t> „</a:t>
            </a:r>
            <a:r>
              <a:rPr lang="de-AT" sz="2000" dirty="0" err="1" smtClean="0"/>
              <a:t>user</a:t>
            </a:r>
            <a:r>
              <a:rPr lang="de-AT" sz="2000" dirty="0" smtClean="0"/>
              <a:t> </a:t>
            </a:r>
            <a:r>
              <a:rPr lang="de-AT" sz="2000" dirty="0" err="1" smtClean="0"/>
              <a:t>control</a:t>
            </a:r>
            <a:r>
              <a:rPr lang="de-AT" sz="2000" dirty="0" smtClean="0"/>
              <a:t>“ </a:t>
            </a:r>
            <a:r>
              <a:rPr lang="de-AT" sz="2000" dirty="0" err="1" smtClean="0"/>
              <a:t>scenario</a:t>
            </a:r>
            <a:r>
              <a:rPr lang="de-AT" sz="2000" dirty="0" smtClean="0"/>
              <a:t>)</a:t>
            </a:r>
          </a:p>
          <a:p>
            <a:pPr lvl="2">
              <a:buFont typeface="Wingdings" pitchFamily="2" charset="2"/>
              <a:buChar char="ü"/>
            </a:pPr>
            <a:endParaRPr lang="de-AT" sz="2000" dirty="0" smtClean="0"/>
          </a:p>
          <a:p>
            <a:endParaRPr lang="de-AT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ENUM – </a:t>
            </a:r>
            <a:r>
              <a:rPr lang="de-DE" dirty="0" err="1" smtClean="0"/>
              <a:t>success</a:t>
            </a:r>
            <a:r>
              <a:rPr lang="de-DE" dirty="0" smtClean="0"/>
              <a:t>, </a:t>
            </a:r>
            <a:r>
              <a:rPr lang="de-DE" dirty="0" err="1" smtClean="0"/>
              <a:t>failure</a:t>
            </a:r>
            <a:r>
              <a:rPr lang="de-DE" dirty="0" smtClean="0"/>
              <a:t>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96654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User ENUM – </a:t>
            </a:r>
            <a:r>
              <a:rPr lang="de-AT" dirty="0" err="1" smtClean="0"/>
              <a:t>industry</a:t>
            </a:r>
            <a:r>
              <a:rPr lang="de-AT" dirty="0" smtClean="0"/>
              <a:t> </a:t>
            </a:r>
            <a:r>
              <a:rPr lang="de-AT" dirty="0" err="1" smtClean="0"/>
              <a:t>uptake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r>
              <a:rPr lang="de-AT" sz="2800" dirty="0" err="1" smtClean="0"/>
              <a:t>Some</a:t>
            </a:r>
            <a:r>
              <a:rPr lang="de-AT" sz="2800" dirty="0" smtClean="0"/>
              <a:t> </a:t>
            </a:r>
            <a:r>
              <a:rPr lang="de-AT" sz="2800" dirty="0" err="1" smtClean="0"/>
              <a:t>very</a:t>
            </a:r>
            <a:r>
              <a:rPr lang="de-AT" sz="2800" dirty="0" smtClean="0"/>
              <a:t> </a:t>
            </a:r>
            <a:r>
              <a:rPr lang="de-AT" sz="2800" dirty="0" err="1" smtClean="0"/>
              <a:t>eager</a:t>
            </a:r>
            <a:r>
              <a:rPr lang="de-AT" sz="2800" dirty="0" smtClean="0"/>
              <a:t> </a:t>
            </a:r>
            <a:r>
              <a:rPr lang="de-AT" sz="2800" dirty="0" err="1" smtClean="0"/>
              <a:t>early</a:t>
            </a:r>
            <a:r>
              <a:rPr lang="de-AT" sz="2800" dirty="0" smtClean="0"/>
              <a:t> </a:t>
            </a:r>
            <a:r>
              <a:rPr lang="de-AT" sz="2800" dirty="0" err="1" smtClean="0"/>
              <a:t>adoptors</a:t>
            </a:r>
            <a:endParaRPr lang="de-AT" sz="2800" dirty="0" smtClean="0"/>
          </a:p>
          <a:p>
            <a:pPr lvl="1"/>
            <a:r>
              <a:rPr lang="de-AT" sz="2400" dirty="0" err="1" smtClean="0"/>
              <a:t>Mostly</a:t>
            </a:r>
            <a:r>
              <a:rPr lang="de-AT" sz="2400" dirty="0" smtClean="0"/>
              <a:t> </a:t>
            </a:r>
            <a:r>
              <a:rPr lang="de-AT" sz="2400" dirty="0" err="1" smtClean="0"/>
              <a:t>small</a:t>
            </a:r>
            <a:r>
              <a:rPr lang="de-AT" sz="2400" dirty="0" smtClean="0"/>
              <a:t> </a:t>
            </a:r>
            <a:r>
              <a:rPr lang="de-AT" sz="2400" dirty="0" err="1" smtClean="0"/>
              <a:t>VoIP</a:t>
            </a:r>
            <a:r>
              <a:rPr lang="de-AT" sz="2400" dirty="0" smtClean="0"/>
              <a:t> </a:t>
            </a:r>
            <a:r>
              <a:rPr lang="de-AT" sz="2400" dirty="0" err="1" smtClean="0"/>
              <a:t>operators</a:t>
            </a:r>
            <a:endParaRPr lang="de-AT" sz="2400" dirty="0" smtClean="0"/>
          </a:p>
          <a:p>
            <a:pPr lvl="1"/>
            <a:r>
              <a:rPr lang="de-AT" sz="2400" dirty="0" smtClean="0"/>
              <a:t>Zero large </a:t>
            </a:r>
            <a:r>
              <a:rPr lang="de-AT" sz="2400" dirty="0" err="1" smtClean="0"/>
              <a:t>Telcos</a:t>
            </a:r>
            <a:r>
              <a:rPr lang="de-AT" sz="2400" dirty="0" smtClean="0"/>
              <a:t> (User </a:t>
            </a:r>
            <a:r>
              <a:rPr lang="de-AT" sz="2400" dirty="0" err="1" smtClean="0"/>
              <a:t>empowerment</a:t>
            </a:r>
            <a:r>
              <a:rPr lang="de-AT" sz="2400" dirty="0" smtClean="0"/>
              <a:t>, „</a:t>
            </a:r>
            <a:r>
              <a:rPr lang="de-AT" sz="2400" dirty="0" err="1" smtClean="0"/>
              <a:t>free</a:t>
            </a:r>
            <a:r>
              <a:rPr lang="de-AT" sz="2400" dirty="0" smtClean="0"/>
              <a:t> </a:t>
            </a:r>
            <a:r>
              <a:rPr lang="de-AT" sz="2400" dirty="0" err="1" smtClean="0"/>
              <a:t>calls</a:t>
            </a:r>
            <a:r>
              <a:rPr lang="de-AT" sz="2400" dirty="0" smtClean="0"/>
              <a:t>“ just </a:t>
            </a:r>
            <a:r>
              <a:rPr lang="de-AT" sz="2400" dirty="0" err="1" smtClean="0"/>
              <a:t>scary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them</a:t>
            </a:r>
            <a:r>
              <a:rPr lang="de-AT" sz="2400" dirty="0" smtClean="0"/>
              <a:t>)</a:t>
            </a:r>
            <a:endParaRPr lang="de-AT" sz="2400" dirty="0"/>
          </a:p>
          <a:p>
            <a:r>
              <a:rPr lang="de-AT" sz="2800" dirty="0" err="1" smtClean="0"/>
              <a:t>Criticial</a:t>
            </a:r>
            <a:r>
              <a:rPr lang="de-AT" sz="2800" dirty="0" smtClean="0"/>
              <a:t> </a:t>
            </a:r>
            <a:r>
              <a:rPr lang="de-AT" sz="2800" dirty="0" err="1"/>
              <a:t>m</a:t>
            </a:r>
            <a:r>
              <a:rPr lang="de-AT" sz="2800" dirty="0" err="1" smtClean="0"/>
              <a:t>ass</a:t>
            </a:r>
            <a:r>
              <a:rPr lang="de-AT" sz="2800" dirty="0" smtClean="0"/>
              <a:t> </a:t>
            </a:r>
            <a:r>
              <a:rPr lang="de-AT" sz="2800" dirty="0" err="1" smtClean="0"/>
              <a:t>never</a:t>
            </a:r>
            <a:r>
              <a:rPr lang="de-AT" sz="2800" dirty="0" smtClean="0"/>
              <a:t> </a:t>
            </a:r>
            <a:r>
              <a:rPr lang="de-AT" sz="2800" dirty="0" err="1" smtClean="0"/>
              <a:t>reached</a:t>
            </a:r>
            <a:endParaRPr lang="de-AT" sz="2800" dirty="0" smtClean="0"/>
          </a:p>
          <a:p>
            <a:pPr lvl="1"/>
            <a:r>
              <a:rPr lang="de-AT" sz="2400" dirty="0" err="1" smtClean="0"/>
              <a:t>Left</a:t>
            </a:r>
            <a:r>
              <a:rPr lang="de-AT" sz="2400" dirty="0" smtClean="0"/>
              <a:t> </a:t>
            </a:r>
            <a:r>
              <a:rPr lang="de-AT" sz="2400" dirty="0" err="1" smtClean="0"/>
              <a:t>early</a:t>
            </a:r>
            <a:r>
              <a:rPr lang="de-AT" sz="2400" dirty="0" smtClean="0"/>
              <a:t> </a:t>
            </a:r>
            <a:r>
              <a:rPr lang="de-AT" sz="2400" dirty="0" err="1" smtClean="0"/>
              <a:t>adoptors</a:t>
            </a:r>
            <a:r>
              <a:rPr lang="de-AT" sz="2400" dirty="0" smtClean="0"/>
              <a:t> </a:t>
            </a:r>
            <a:r>
              <a:rPr lang="de-AT" sz="2400" dirty="0" err="1" smtClean="0"/>
              <a:t>frustrated</a:t>
            </a:r>
            <a:endParaRPr lang="de-AT" sz="2400" dirty="0" smtClean="0"/>
          </a:p>
          <a:p>
            <a:pPr lvl="1"/>
            <a:r>
              <a:rPr lang="de-AT" sz="2400" dirty="0" smtClean="0"/>
              <a:t>„</a:t>
            </a:r>
            <a:r>
              <a:rPr lang="de-AT" sz="2400" dirty="0" err="1" smtClean="0"/>
              <a:t>Eager</a:t>
            </a:r>
            <a:r>
              <a:rPr lang="de-AT" sz="2400" dirty="0" smtClean="0"/>
              <a:t> Operator“ </a:t>
            </a:r>
            <a:r>
              <a:rPr lang="de-AT" sz="2400" dirty="0" err="1" smtClean="0"/>
              <a:t>report</a:t>
            </a:r>
            <a:r>
              <a:rPr lang="de-AT" sz="2400" dirty="0" smtClean="0"/>
              <a:t>: ENUM „</a:t>
            </a:r>
            <a:r>
              <a:rPr lang="de-AT" sz="2400" dirty="0" err="1" smtClean="0"/>
              <a:t>call</a:t>
            </a:r>
            <a:r>
              <a:rPr lang="de-AT" sz="2400" dirty="0" smtClean="0"/>
              <a:t> rate“ </a:t>
            </a:r>
            <a:r>
              <a:rPr lang="de-AT" sz="2400" dirty="0" err="1" smtClean="0"/>
              <a:t>below</a:t>
            </a:r>
            <a:r>
              <a:rPr lang="de-AT" sz="2400" dirty="0" smtClean="0"/>
              <a:t> 1%, „ENUM </a:t>
            </a:r>
            <a:r>
              <a:rPr lang="de-AT" sz="2400" dirty="0" err="1" smtClean="0"/>
              <a:t>minutes</a:t>
            </a:r>
            <a:r>
              <a:rPr lang="de-AT" sz="2400" dirty="0" smtClean="0"/>
              <a:t>“ </a:t>
            </a:r>
            <a:r>
              <a:rPr lang="de-AT" sz="2400" dirty="0" err="1" smtClean="0"/>
              <a:t>by</a:t>
            </a:r>
            <a:r>
              <a:rPr lang="de-AT" sz="2400" dirty="0" smtClean="0"/>
              <a:t> </a:t>
            </a:r>
            <a:r>
              <a:rPr lang="de-AT" sz="2400" dirty="0" err="1" smtClean="0"/>
              <a:t>magnitudes</a:t>
            </a:r>
            <a:r>
              <a:rPr lang="de-AT" sz="2400" dirty="0" smtClean="0"/>
              <a:t> </a:t>
            </a:r>
            <a:r>
              <a:rPr lang="de-AT" sz="2400" dirty="0" err="1" smtClean="0"/>
              <a:t>more</a:t>
            </a:r>
            <a:r>
              <a:rPr lang="de-AT" sz="2400" dirty="0" smtClean="0"/>
              <a:t> expensive</a:t>
            </a:r>
          </a:p>
          <a:p>
            <a:r>
              <a:rPr lang="de-AT" sz="2800" dirty="0" smtClean="0"/>
              <a:t>„</a:t>
            </a:r>
            <a:r>
              <a:rPr lang="de-AT" sz="2800" dirty="0" err="1" smtClean="0"/>
              <a:t>It‘s</a:t>
            </a:r>
            <a:r>
              <a:rPr lang="de-AT" sz="2800" dirty="0" smtClean="0"/>
              <a:t> not </a:t>
            </a:r>
            <a:r>
              <a:rPr lang="de-AT" sz="2800" dirty="0" err="1" smtClean="0"/>
              <a:t>about</a:t>
            </a:r>
            <a:r>
              <a:rPr lang="de-AT" sz="2800" dirty="0" smtClean="0"/>
              <a:t> </a:t>
            </a:r>
            <a:r>
              <a:rPr lang="de-AT" sz="2800" dirty="0" err="1" smtClean="0"/>
              <a:t>free</a:t>
            </a:r>
            <a:r>
              <a:rPr lang="de-AT" sz="2800" dirty="0" smtClean="0"/>
              <a:t> </a:t>
            </a:r>
            <a:r>
              <a:rPr lang="de-AT" sz="2800" dirty="0" err="1" smtClean="0"/>
              <a:t>calls</a:t>
            </a:r>
            <a:r>
              <a:rPr lang="de-AT" sz="2800" dirty="0" smtClean="0"/>
              <a:t>, </a:t>
            </a:r>
            <a:r>
              <a:rPr lang="de-AT" sz="2800" dirty="0" err="1" smtClean="0"/>
              <a:t>it‘s</a:t>
            </a:r>
            <a:r>
              <a:rPr lang="de-AT" sz="2800" dirty="0" smtClean="0"/>
              <a:t> </a:t>
            </a:r>
            <a:r>
              <a:rPr lang="de-AT" sz="2800" dirty="0" err="1" smtClean="0"/>
              <a:t>about</a:t>
            </a:r>
            <a:r>
              <a:rPr lang="de-AT" sz="2800" dirty="0" smtClean="0"/>
              <a:t> </a:t>
            </a:r>
            <a:r>
              <a:rPr lang="de-AT" sz="2800" dirty="0" err="1" smtClean="0"/>
              <a:t>new</a:t>
            </a:r>
            <a:r>
              <a:rPr lang="de-AT" sz="2800" dirty="0" smtClean="0"/>
              <a:t> </a:t>
            </a:r>
            <a:r>
              <a:rPr lang="de-AT" sz="2800" dirty="0" err="1" smtClean="0"/>
              <a:t>services</a:t>
            </a:r>
            <a:r>
              <a:rPr lang="de-AT" sz="2800" dirty="0" smtClean="0"/>
              <a:t>“ </a:t>
            </a:r>
          </a:p>
          <a:p>
            <a:pPr lvl="1"/>
            <a:r>
              <a:rPr lang="de-AT" sz="2400" dirty="0" smtClean="0"/>
              <a:t>Never </a:t>
            </a:r>
            <a:r>
              <a:rPr lang="de-AT" sz="2400" dirty="0" err="1" smtClean="0"/>
              <a:t>happened</a:t>
            </a:r>
            <a:r>
              <a:rPr lang="de-AT" sz="2400" dirty="0" smtClean="0"/>
              <a:t> – „Skype just </a:t>
            </a:r>
            <a:r>
              <a:rPr lang="de-AT" sz="2400" dirty="0" err="1" smtClean="0"/>
              <a:t>works</a:t>
            </a:r>
            <a:r>
              <a:rPr lang="de-AT" sz="2400" dirty="0" smtClean="0"/>
              <a:t> </a:t>
            </a:r>
            <a:r>
              <a:rPr lang="de-AT" sz="2400" dirty="0" err="1" smtClean="0"/>
              <a:t>fine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me</a:t>
            </a:r>
            <a:r>
              <a:rPr lang="de-AT" sz="2400" dirty="0" smtClean="0"/>
              <a:t>“</a:t>
            </a:r>
          </a:p>
          <a:p>
            <a:pPr lvl="1"/>
            <a:r>
              <a:rPr lang="de-AT" sz="2400" dirty="0" err="1" smtClean="0"/>
              <a:t>Minutes</a:t>
            </a:r>
            <a:r>
              <a:rPr lang="de-AT" sz="2400" dirty="0" smtClean="0"/>
              <a:t> </a:t>
            </a:r>
            <a:r>
              <a:rPr lang="de-AT" sz="2400" dirty="0" err="1" smtClean="0"/>
              <a:t>are</a:t>
            </a:r>
            <a:r>
              <a:rPr lang="de-AT" sz="2400" dirty="0" smtClean="0"/>
              <a:t> </a:t>
            </a:r>
            <a:r>
              <a:rPr lang="de-AT" sz="2400" dirty="0" err="1" smtClean="0"/>
              <a:t>cheap</a:t>
            </a:r>
            <a:r>
              <a:rPr lang="de-AT" sz="2400" dirty="0" smtClean="0"/>
              <a:t> </a:t>
            </a:r>
            <a:r>
              <a:rPr lang="de-AT" sz="2400" dirty="0" err="1" smtClean="0"/>
              <a:t>anyway</a:t>
            </a:r>
            <a:r>
              <a:rPr lang="de-AT" sz="2400" dirty="0" smtClean="0"/>
              <a:t> – </a:t>
            </a:r>
            <a:r>
              <a:rPr lang="de-AT" sz="2400" dirty="0" err="1" smtClean="0"/>
              <a:t>fixed</a:t>
            </a:r>
            <a:r>
              <a:rPr lang="de-AT" sz="2400" dirty="0" smtClean="0"/>
              <a:t> -&gt; mobile</a:t>
            </a:r>
          </a:p>
          <a:p>
            <a:pPr>
              <a:buFont typeface="Symbol" pitchFamily="18" charset="2"/>
              <a:buChar char="-"/>
            </a:pPr>
            <a:r>
              <a:rPr lang="de-AT" sz="2800" dirty="0"/>
              <a:t> </a:t>
            </a:r>
            <a:r>
              <a:rPr lang="de-AT" sz="2800" dirty="0" err="1" smtClean="0"/>
              <a:t>FAILURE</a:t>
            </a:r>
            <a:endParaRPr lang="de-AT" sz="2800" dirty="0" smtClean="0"/>
          </a:p>
          <a:p>
            <a:pPr lvl="1"/>
            <a:endParaRPr lang="de-AT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Ändern über "Ansicht" / "Kopf- und Fusszeile"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799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Current</a:t>
            </a:r>
            <a:r>
              <a:rPr lang="de-AT" dirty="0" smtClean="0"/>
              <a:t> </a:t>
            </a:r>
            <a:r>
              <a:rPr lang="de-AT" dirty="0" err="1" smtClean="0"/>
              <a:t>uptake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de-AT" dirty="0" smtClean="0">
                <a:hlinkClick r:id="rId2"/>
              </a:rPr>
              <a:t>http://</a:t>
            </a:r>
            <a:r>
              <a:rPr lang="de-AT" dirty="0" err="1" smtClean="0">
                <a:hlinkClick r:id="rId2"/>
              </a:rPr>
              <a:t>crawler.enum.at</a:t>
            </a:r>
            <a:r>
              <a:rPr lang="de-AT" dirty="0" smtClean="0"/>
              <a:t> </a:t>
            </a:r>
          </a:p>
          <a:p>
            <a:pPr lvl="1"/>
            <a:r>
              <a:rPr lang="de-AT" sz="2000" dirty="0" err="1" smtClean="0"/>
              <a:t>900k</a:t>
            </a:r>
            <a:r>
              <a:rPr lang="de-AT" sz="2000" dirty="0" smtClean="0"/>
              <a:t> </a:t>
            </a:r>
            <a:r>
              <a:rPr lang="de-AT" sz="2000" dirty="0" err="1" smtClean="0"/>
              <a:t>numbers</a:t>
            </a:r>
            <a:r>
              <a:rPr lang="de-AT" sz="2000" dirty="0" smtClean="0"/>
              <a:t> </a:t>
            </a:r>
            <a:r>
              <a:rPr lang="de-AT" sz="2000" dirty="0" err="1" smtClean="0"/>
              <a:t>globally</a:t>
            </a:r>
            <a:r>
              <a:rPr lang="de-AT" sz="2000" dirty="0" smtClean="0"/>
              <a:t> (</a:t>
            </a:r>
            <a:r>
              <a:rPr lang="de-AT" sz="2000" dirty="0" err="1" smtClean="0"/>
              <a:t>800k</a:t>
            </a:r>
            <a:r>
              <a:rPr lang="de-AT" sz="2000" dirty="0" smtClean="0"/>
              <a:t> in Taiwan??)</a:t>
            </a:r>
            <a:endParaRPr lang="de-AT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ENUM – </a:t>
            </a:r>
            <a:r>
              <a:rPr lang="de-DE" dirty="0" err="1" smtClean="0"/>
              <a:t>successes</a:t>
            </a:r>
            <a:r>
              <a:rPr lang="de-DE" dirty="0" smtClean="0"/>
              <a:t>, </a:t>
            </a:r>
            <a:r>
              <a:rPr lang="de-DE" dirty="0" err="1" smtClean="0"/>
              <a:t>failures</a:t>
            </a:r>
            <a:r>
              <a:rPr lang="de-DE" dirty="0" smtClean="0"/>
              <a:t>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2457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1722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69082"/>
            <a:ext cx="6722616" cy="425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90726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Infrastructure ENUM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de-AT" sz="2400" dirty="0" smtClean="0"/>
              <a:t>Operator-</a:t>
            </a:r>
            <a:r>
              <a:rPr lang="de-AT" sz="2400" dirty="0" err="1" smtClean="0"/>
              <a:t>controlled</a:t>
            </a:r>
            <a:r>
              <a:rPr lang="de-AT" sz="2400" dirty="0" smtClean="0"/>
              <a:t> </a:t>
            </a:r>
            <a:r>
              <a:rPr lang="de-AT" sz="2400" dirty="0" err="1" smtClean="0"/>
              <a:t>entries</a:t>
            </a:r>
            <a:r>
              <a:rPr lang="de-AT" sz="2400" dirty="0" smtClean="0"/>
              <a:t> in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public</a:t>
            </a:r>
            <a:r>
              <a:rPr lang="de-AT" sz="2400" dirty="0" smtClean="0"/>
              <a:t> </a:t>
            </a:r>
            <a:r>
              <a:rPr lang="de-AT" sz="2400" dirty="0" err="1" smtClean="0"/>
              <a:t>DNS</a:t>
            </a:r>
            <a:endParaRPr lang="de-AT" sz="2400" dirty="0" smtClean="0"/>
          </a:p>
          <a:p>
            <a:r>
              <a:rPr lang="de-AT" sz="2400" dirty="0" smtClean="0"/>
              <a:t>Response </a:t>
            </a:r>
            <a:r>
              <a:rPr lang="de-AT" sz="2400" dirty="0" err="1" smtClean="0"/>
              <a:t>to</a:t>
            </a:r>
            <a:r>
              <a:rPr lang="de-AT" sz="2400" dirty="0" smtClean="0"/>
              <a:t> „</a:t>
            </a:r>
            <a:r>
              <a:rPr lang="de-AT" sz="2400" dirty="0" err="1" smtClean="0"/>
              <a:t>user</a:t>
            </a:r>
            <a:r>
              <a:rPr lang="de-AT" sz="2400" dirty="0" smtClean="0"/>
              <a:t> </a:t>
            </a:r>
            <a:r>
              <a:rPr lang="de-AT" sz="2400" dirty="0" err="1" smtClean="0"/>
              <a:t>control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</a:t>
            </a:r>
            <a:r>
              <a:rPr lang="de-AT" sz="2400" dirty="0" err="1" smtClean="0"/>
              <a:t>bad</a:t>
            </a:r>
            <a:r>
              <a:rPr lang="de-AT" sz="2400" dirty="0" smtClean="0"/>
              <a:t>, </a:t>
            </a:r>
            <a:r>
              <a:rPr lang="de-AT" sz="2400" dirty="0" err="1" smtClean="0"/>
              <a:t>we</a:t>
            </a:r>
            <a:r>
              <a:rPr lang="de-AT" sz="2400" dirty="0" smtClean="0"/>
              <a:t> still </a:t>
            </a:r>
            <a:r>
              <a:rPr lang="de-AT" sz="2400" dirty="0" err="1" smtClean="0"/>
              <a:t>want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use</a:t>
            </a:r>
            <a:r>
              <a:rPr lang="de-AT" sz="2400" dirty="0" smtClean="0"/>
              <a:t> ENUM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peering</a:t>
            </a:r>
            <a:r>
              <a:rPr lang="de-AT" sz="2400" dirty="0" smtClean="0"/>
              <a:t> </a:t>
            </a:r>
            <a:r>
              <a:rPr lang="de-AT" sz="2400" dirty="0" err="1" smtClean="0"/>
              <a:t>case</a:t>
            </a:r>
            <a:r>
              <a:rPr lang="de-AT" sz="2400" dirty="0" smtClean="0"/>
              <a:t>“</a:t>
            </a:r>
          </a:p>
          <a:p>
            <a:pPr lvl="1"/>
            <a:r>
              <a:rPr lang="de-AT" sz="2000" dirty="0" err="1" smtClean="0"/>
              <a:t>Once</a:t>
            </a:r>
            <a:r>
              <a:rPr lang="de-AT" sz="2000" dirty="0" smtClean="0"/>
              <a:t> in </a:t>
            </a:r>
            <a:r>
              <a:rPr lang="de-AT" sz="2000" dirty="0" err="1" smtClean="0"/>
              <a:t>operation</a:t>
            </a:r>
            <a:r>
              <a:rPr lang="de-AT" sz="2000" dirty="0" smtClean="0"/>
              <a:t>, </a:t>
            </a:r>
            <a:r>
              <a:rPr lang="de-AT" sz="2000" dirty="0" err="1" smtClean="0"/>
              <a:t>they</a:t>
            </a:r>
            <a:r>
              <a:rPr lang="de-AT" sz="2000" dirty="0" smtClean="0"/>
              <a:t> </a:t>
            </a:r>
            <a:r>
              <a:rPr lang="de-AT" sz="2000" dirty="0" err="1" smtClean="0"/>
              <a:t>went</a:t>
            </a:r>
            <a:r>
              <a:rPr lang="de-AT" sz="2000" dirty="0" smtClean="0"/>
              <a:t> </a:t>
            </a:r>
            <a:r>
              <a:rPr lang="de-AT" sz="2000" dirty="0" err="1" smtClean="0"/>
              <a:t>silent</a:t>
            </a:r>
            <a:endParaRPr lang="de-AT" sz="2000" dirty="0" smtClean="0"/>
          </a:p>
          <a:p>
            <a:pPr lvl="1"/>
            <a:r>
              <a:rPr lang="de-AT" sz="2000" dirty="0" smtClean="0"/>
              <a:t>Zero </a:t>
            </a:r>
            <a:r>
              <a:rPr lang="de-AT" sz="2000" dirty="0" err="1" smtClean="0"/>
              <a:t>uptake</a:t>
            </a:r>
            <a:r>
              <a:rPr lang="de-AT" sz="2000" dirty="0" smtClean="0"/>
              <a:t> in +43</a:t>
            </a:r>
          </a:p>
          <a:p>
            <a:pPr lvl="1"/>
            <a:r>
              <a:rPr lang="de-AT" sz="2000" dirty="0" err="1" smtClean="0"/>
              <a:t>Any</a:t>
            </a:r>
            <a:r>
              <a:rPr lang="de-AT" sz="2000" dirty="0" smtClean="0"/>
              <a:t> </a:t>
            </a:r>
            <a:r>
              <a:rPr lang="de-AT" sz="2000" dirty="0" err="1" smtClean="0"/>
              <a:t>uptake</a:t>
            </a:r>
            <a:r>
              <a:rPr lang="de-AT" sz="2000" dirty="0" smtClean="0"/>
              <a:t> </a:t>
            </a:r>
            <a:r>
              <a:rPr lang="de-AT" sz="2000" dirty="0" err="1" smtClean="0"/>
              <a:t>elswhere</a:t>
            </a:r>
            <a:endParaRPr lang="de-AT" sz="2000" dirty="0" smtClean="0"/>
          </a:p>
          <a:p>
            <a:r>
              <a:rPr lang="de-AT" sz="2400" dirty="0" err="1" smtClean="0"/>
              <a:t>FAILURE</a:t>
            </a:r>
            <a:r>
              <a:rPr lang="de-AT" sz="2400" dirty="0" smtClean="0"/>
              <a:t> – </a:t>
            </a:r>
            <a:r>
              <a:rPr lang="de-AT" sz="2400" dirty="0" err="1" smtClean="0"/>
              <a:t>why</a:t>
            </a:r>
            <a:r>
              <a:rPr lang="de-AT" sz="2400" dirty="0" smtClean="0"/>
              <a:t>?</a:t>
            </a:r>
          </a:p>
          <a:p>
            <a:pPr lvl="1"/>
            <a:r>
              <a:rPr lang="de-AT" sz="2000" dirty="0" err="1" smtClean="0"/>
              <a:t>Those</a:t>
            </a:r>
            <a:r>
              <a:rPr lang="de-AT" sz="2000" dirty="0" smtClean="0"/>
              <a:t> </a:t>
            </a:r>
            <a:r>
              <a:rPr lang="de-AT" sz="2000" dirty="0" err="1" smtClean="0"/>
              <a:t>willing</a:t>
            </a:r>
            <a:r>
              <a:rPr lang="de-AT" sz="2000" dirty="0" smtClean="0"/>
              <a:t> </a:t>
            </a:r>
            <a:r>
              <a:rPr lang="de-AT" sz="2000" dirty="0" err="1" smtClean="0"/>
              <a:t>already</a:t>
            </a:r>
            <a:r>
              <a:rPr lang="de-AT" sz="2000" dirty="0" smtClean="0"/>
              <a:t> </a:t>
            </a:r>
            <a:r>
              <a:rPr lang="de-AT" sz="2000" dirty="0" err="1" smtClean="0"/>
              <a:t>had</a:t>
            </a:r>
            <a:r>
              <a:rPr lang="de-AT" sz="2000" dirty="0" smtClean="0"/>
              <a:t> </a:t>
            </a:r>
            <a:r>
              <a:rPr lang="de-AT" sz="2000" dirty="0" err="1" smtClean="0"/>
              <a:t>user</a:t>
            </a:r>
            <a:r>
              <a:rPr lang="de-AT" sz="2000" dirty="0" smtClean="0"/>
              <a:t> ENUM in </a:t>
            </a:r>
            <a:r>
              <a:rPr lang="de-AT" sz="2000" dirty="0" err="1" smtClean="0"/>
              <a:t>place</a:t>
            </a:r>
            <a:endParaRPr lang="de-AT" sz="2000" dirty="0"/>
          </a:p>
          <a:p>
            <a:pPr lvl="1"/>
            <a:r>
              <a:rPr lang="de-AT" sz="2000" dirty="0" smtClean="0"/>
              <a:t>Operators </a:t>
            </a:r>
            <a:r>
              <a:rPr lang="de-AT" sz="2000" dirty="0" err="1" smtClean="0"/>
              <a:t>don‘t</a:t>
            </a:r>
            <a:r>
              <a:rPr lang="de-AT" sz="2000" dirty="0" smtClean="0"/>
              <a:t> </a:t>
            </a:r>
            <a:r>
              <a:rPr lang="de-AT" sz="2000" dirty="0" err="1" smtClean="0"/>
              <a:t>want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expose</a:t>
            </a:r>
            <a:r>
              <a:rPr lang="de-AT" sz="2000" dirty="0" smtClean="0"/>
              <a:t> </a:t>
            </a:r>
            <a:r>
              <a:rPr lang="de-AT" sz="2000" dirty="0" err="1" smtClean="0"/>
              <a:t>their</a:t>
            </a:r>
            <a:r>
              <a:rPr lang="de-AT" sz="2000" dirty="0" smtClean="0"/>
              <a:t> </a:t>
            </a:r>
            <a:r>
              <a:rPr lang="de-AT" sz="2000" dirty="0" err="1" smtClean="0"/>
              <a:t>data</a:t>
            </a:r>
            <a:r>
              <a:rPr lang="de-AT" sz="2000" dirty="0" smtClean="0"/>
              <a:t>, </a:t>
            </a:r>
            <a:r>
              <a:rPr lang="de-AT" sz="2000" dirty="0" err="1" smtClean="0"/>
              <a:t>market</a:t>
            </a:r>
            <a:r>
              <a:rPr lang="de-AT" sz="2000" dirty="0" smtClean="0"/>
              <a:t> </a:t>
            </a:r>
            <a:r>
              <a:rPr lang="de-AT" sz="2000" dirty="0" err="1" smtClean="0"/>
              <a:t>share</a:t>
            </a:r>
            <a:r>
              <a:rPr lang="de-AT" sz="2000" dirty="0" smtClean="0"/>
              <a:t>, </a:t>
            </a:r>
            <a:r>
              <a:rPr lang="de-AT" sz="2000" dirty="0" err="1" smtClean="0"/>
              <a:t>infrastructure</a:t>
            </a:r>
            <a:endParaRPr lang="de-AT" sz="2000" dirty="0" smtClean="0"/>
          </a:p>
          <a:p>
            <a:pPr lvl="1"/>
            <a:r>
              <a:rPr lang="de-AT" sz="2000" dirty="0" err="1" smtClean="0"/>
              <a:t>Chicken</a:t>
            </a:r>
            <a:r>
              <a:rPr lang="de-AT" sz="2000" dirty="0" smtClean="0"/>
              <a:t>/Egg </a:t>
            </a:r>
            <a:r>
              <a:rPr lang="de-AT" sz="2000" dirty="0" err="1" smtClean="0"/>
              <a:t>problem</a:t>
            </a:r>
            <a:r>
              <a:rPr lang="de-AT" sz="2000" dirty="0" smtClean="0"/>
              <a:t> in </a:t>
            </a:r>
            <a:r>
              <a:rPr lang="de-AT" sz="2000" dirty="0" err="1" smtClean="0"/>
              <a:t>VoIP-peering</a:t>
            </a:r>
            <a:r>
              <a:rPr lang="de-AT" sz="2000" dirty="0"/>
              <a:t> </a:t>
            </a:r>
            <a:r>
              <a:rPr lang="de-AT" sz="2000" dirty="0" smtClean="0"/>
              <a:t>– ENUM </a:t>
            </a:r>
            <a:r>
              <a:rPr lang="de-AT" sz="2000" dirty="0" err="1" smtClean="0"/>
              <a:t>solves</a:t>
            </a:r>
            <a:r>
              <a:rPr lang="de-AT" sz="2000" dirty="0" smtClean="0"/>
              <a:t> </a:t>
            </a:r>
            <a:r>
              <a:rPr lang="de-AT" sz="2000" dirty="0" err="1" smtClean="0"/>
              <a:t>only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„</a:t>
            </a:r>
            <a:r>
              <a:rPr lang="de-AT" sz="2000" dirty="0" err="1" smtClean="0"/>
              <a:t>discovery</a:t>
            </a:r>
            <a:r>
              <a:rPr lang="de-AT" sz="2000" dirty="0" smtClean="0"/>
              <a:t>“ </a:t>
            </a:r>
            <a:r>
              <a:rPr lang="de-AT" sz="2000" dirty="0" err="1" smtClean="0"/>
              <a:t>problem</a:t>
            </a:r>
            <a:endParaRPr lang="de-AT" sz="2000" dirty="0" smtClean="0"/>
          </a:p>
          <a:p>
            <a:pPr lvl="1"/>
            <a:endParaRPr lang="de-AT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6571-7513-4E85-9E2B-7C11D988E241}" type="datetime1">
              <a:rPr lang="de-AT" smtClean="0"/>
              <a:pPr/>
              <a:t>18.04.2012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ENUM – success, failure, alternatives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A9E9-B99D-4403-AC82-A602BF82B2E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694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UM-success-failures-alternatives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ENUM-success-failures-alternatives</Template>
  <TotalTime>0</TotalTime>
  <Words>997</Words>
  <Application>Microsoft Office PowerPoint</Application>
  <PresentationFormat>Bildschirmpräsentation (4:3)</PresentationFormat>
  <Paragraphs>177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Arial Unicode MS</vt:lpstr>
      <vt:lpstr>Wingdings</vt:lpstr>
      <vt:lpstr>ENUM-success-failures-alternatives</vt:lpstr>
      <vt:lpstr>ENUM successes – failures - alternatives</vt:lpstr>
      <vt:lpstr>ENUM – ecosystem components</vt:lpstr>
      <vt:lpstr>ENUM – ecosystem components II</vt:lpstr>
      <vt:lpstr>„Core“ Protocol + IETF WG</vt:lpstr>
      <vt:lpstr>Enumservice Registration</vt:lpstr>
      <vt:lpstr>User ENUM – Implementation (Registries part)</vt:lpstr>
      <vt:lpstr>User ENUM – industry uptake</vt:lpstr>
      <vt:lpstr>Current uptake </vt:lpstr>
      <vt:lpstr>Infrastructure ENUM</vt:lpstr>
      <vt:lpstr>PowerPoint-Präsentation</vt:lpstr>
      <vt:lpstr>Private ENUM</vt:lpstr>
      <vt:lpstr>Private ENUM use cases</vt:lpstr>
      <vt:lpstr>Private ENUM success reasons</vt:lpstr>
      <vt:lpstr>Alternatives – User ENUM</vt:lpstr>
      <vt:lpstr>Alternatives – User ENUM</vt:lpstr>
      <vt:lpstr>Alternatives – Infrastructure ENUM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ENUM success – failures - alternatives</dc:title>
  <dc:creator>Alex</dc:creator>
  <cp:lastModifiedBy>Alex</cp:lastModifiedBy>
  <cp:revision>12</cp:revision>
  <dcterms:created xsi:type="dcterms:W3CDTF">2012-04-18T07:09:18Z</dcterms:created>
  <dcterms:modified xsi:type="dcterms:W3CDTF">2012-04-18T09:13:00Z</dcterms:modified>
</cp:coreProperties>
</file>