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sldIdLst>
    <p:sldId id="293" r:id="rId5"/>
    <p:sldId id="292" r:id="rId6"/>
    <p:sldId id="294" r:id="rId7"/>
    <p:sldId id="310" r:id="rId8"/>
    <p:sldId id="298" r:id="rId9"/>
    <p:sldId id="308" r:id="rId10"/>
    <p:sldId id="301" r:id="rId11"/>
    <p:sldId id="295" r:id="rId12"/>
    <p:sldId id="296" r:id="rId13"/>
    <p:sldId id="302" r:id="rId14"/>
    <p:sldId id="307" r:id="rId15"/>
    <p:sldId id="297" r:id="rId16"/>
    <p:sldId id="299" r:id="rId17"/>
    <p:sldId id="300" r:id="rId18"/>
    <p:sldId id="303" r:id="rId19"/>
    <p:sldId id="304" r:id="rId20"/>
    <p:sldId id="305" r:id="rId21"/>
    <p:sldId id="31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8" autoAdjust="0"/>
    <p:restoredTop sz="94660"/>
  </p:normalViewPr>
  <p:slideViewPr>
    <p:cSldViewPr snapToGrid="0" snapToObjects="1">
      <p:cViewPr>
        <p:scale>
          <a:sx n="108" d="100"/>
          <a:sy n="108" d="100"/>
        </p:scale>
        <p:origin x="-16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"/>
          <c:y val="0.0592255125284738"/>
          <c:w val="0.824347402434568"/>
          <c:h val="0.940774487471526"/>
        </c:manualLayout>
      </c:layout>
      <c:pie3DChart>
        <c:varyColors val="1"/>
        <c:ser>
          <c:idx val="0"/>
          <c:order val="0"/>
          <c:explosion val="25"/>
          <c:cat>
            <c:strRef>
              <c:f>Sheet1!$A$1:$A$15</c:f>
              <c:strCache>
                <c:ptCount val="15"/>
                <c:pt idx="0">
                  <c:v>de-cix</c:v>
                </c:pt>
                <c:pt idx="1">
                  <c:v>ams-ix</c:v>
                </c:pt>
                <c:pt idx="2">
                  <c:v>linx</c:v>
                </c:pt>
                <c:pt idx="3">
                  <c:v>msk-ix</c:v>
                </c:pt>
                <c:pt idx="4">
                  <c:v>netnod</c:v>
                </c:pt>
                <c:pt idx="5">
                  <c:v>plix</c:v>
                </c:pt>
                <c:pt idx="6">
                  <c:v>espanix</c:v>
                </c:pt>
                <c:pt idx="7">
                  <c:v>nix.cz</c:v>
                </c:pt>
                <c:pt idx="8">
                  <c:v>nl-ix</c:v>
                </c:pt>
                <c:pt idx="9">
                  <c:v>bix</c:v>
                </c:pt>
                <c:pt idx="10">
                  <c:v>mix</c:v>
                </c:pt>
                <c:pt idx="11">
                  <c:v>vix</c:v>
                </c:pt>
                <c:pt idx="12">
                  <c:v>inex</c:v>
                </c:pt>
                <c:pt idx="13">
                  <c:v>lonap</c:v>
                </c:pt>
                <c:pt idx="14">
                  <c:v>Other 120</c:v>
                </c:pt>
              </c:strCache>
            </c:strRef>
          </c:cat>
          <c:val>
            <c:numRef>
              <c:f>Sheet1!$B$1:$B$15</c:f>
              <c:numCache>
                <c:formatCode>General</c:formatCode>
                <c:ptCount val="15"/>
                <c:pt idx="0">
                  <c:v>1840.0</c:v>
                </c:pt>
                <c:pt idx="1">
                  <c:v>1450.0</c:v>
                </c:pt>
                <c:pt idx="2">
                  <c:v>1195.0</c:v>
                </c:pt>
                <c:pt idx="3">
                  <c:v>719.0</c:v>
                </c:pt>
                <c:pt idx="4">
                  <c:v>280.0</c:v>
                </c:pt>
                <c:pt idx="5">
                  <c:v>225.0</c:v>
                </c:pt>
                <c:pt idx="6">
                  <c:v>219.0</c:v>
                </c:pt>
                <c:pt idx="7">
                  <c:v>209.0</c:v>
                </c:pt>
                <c:pt idx="8">
                  <c:v>165.0</c:v>
                </c:pt>
                <c:pt idx="9">
                  <c:v>122.0</c:v>
                </c:pt>
                <c:pt idx="10">
                  <c:v>103.0</c:v>
                </c:pt>
                <c:pt idx="11">
                  <c:v>65.0</c:v>
                </c:pt>
                <c:pt idx="12">
                  <c:v>22.0</c:v>
                </c:pt>
                <c:pt idx="13">
                  <c:v>21.0</c:v>
                </c:pt>
                <c:pt idx="14">
                  <c:v>950.0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8400" y="3962123"/>
            <a:ext cx="6400800" cy="78184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91492" y="5341710"/>
            <a:ext cx="4854575" cy="397056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3200">
                <a:solidFill>
                  <a:schemeClr val="tx1"/>
                </a:solidFill>
              </a:defRPr>
            </a:lvl1pPr>
          </a:lstStyle>
          <a:p>
            <a:pPr algn="r" eaLnBrk="0" hangingPunct="0"/>
            <a:r>
              <a:rPr lang="en-US" sz="1100" dirty="0" smtClean="0">
                <a:solidFill>
                  <a:srgbClr val="595959"/>
                </a:solidFill>
                <a:latin typeface="+mn-lt"/>
                <a:ea typeface="Verdana" charset="0"/>
                <a:cs typeface="Arial"/>
              </a:rPr>
              <a:t>Presented to </a:t>
            </a:r>
            <a:r>
              <a:rPr lang="en-US" sz="1200" b="1" dirty="0" smtClean="0">
                <a:solidFill>
                  <a:srgbClr val="595959"/>
                </a:solidFill>
                <a:latin typeface="+mn-lt"/>
                <a:ea typeface="Verdana" charset="0"/>
                <a:cs typeface="Arial"/>
              </a:rPr>
              <a:t>First Name Last Name | Title</a:t>
            </a:r>
            <a:endParaRPr lang="en-US" sz="1200" b="1" dirty="0">
              <a:latin typeface="+mn-lt"/>
              <a:ea typeface="Verdana" charset="0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464704" y="5738765"/>
            <a:ext cx="3281362" cy="396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pPr algn="r" eaLnBrk="0" hangingPunct="0"/>
            <a:r>
              <a:rPr lang="en-US" sz="1100" dirty="0" smtClean="0">
                <a:solidFill>
                  <a:srgbClr val="595959"/>
                </a:solidFill>
                <a:latin typeface="+mn-lt"/>
                <a:ea typeface="Verdana" charset="0"/>
                <a:cs typeface="Arial"/>
              </a:rPr>
              <a:t>Presented on</a:t>
            </a:r>
            <a:r>
              <a:rPr lang="en-US" sz="1100" baseline="0" dirty="0" smtClean="0">
                <a:solidFill>
                  <a:srgbClr val="595959"/>
                </a:solidFill>
                <a:latin typeface="+mn-lt"/>
                <a:ea typeface="Verdana" charset="0"/>
                <a:cs typeface="Arial"/>
              </a:rPr>
              <a:t> </a:t>
            </a:r>
            <a:r>
              <a:rPr lang="en-US" sz="1200" b="1" dirty="0" err="1" smtClean="0">
                <a:solidFill>
                  <a:srgbClr val="595959"/>
                </a:solidFill>
                <a:latin typeface="+mn-lt"/>
                <a:ea typeface="Verdana" charset="0"/>
                <a:cs typeface="Arial"/>
              </a:rPr>
              <a:t>xx.xx.xx</a:t>
            </a:r>
            <a:endParaRPr lang="en-US" sz="1200" b="1" dirty="0">
              <a:latin typeface="+mn-lt"/>
              <a:ea typeface="Verdana" charset="0"/>
              <a:cs typeface="Arial"/>
            </a:endParaRPr>
          </a:p>
        </p:txBody>
      </p:sp>
      <p:pic>
        <p:nvPicPr>
          <p:cNvPr id="10" name="Picture 9" descr="EQUINIX_LOGO.ps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02866" y="2181824"/>
            <a:ext cx="2743200" cy="132130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73425" y="4744509"/>
            <a:ext cx="5565775" cy="5127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960" y="3092398"/>
            <a:ext cx="3179762" cy="58622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6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Introducing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9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&amp;1/2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223520" y="335490"/>
            <a:ext cx="8229600" cy="665956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3520" y="770723"/>
            <a:ext cx="8229600" cy="439738"/>
          </a:xfrm>
          <a:prstGeom prst="rect">
            <a:avLst/>
          </a:prstGeom>
        </p:spPr>
        <p:txBody>
          <a:bodyPr vert="horz"/>
          <a:lstStyle>
            <a:lvl1pPr marL="3175" indent="4763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04090" y="6435251"/>
            <a:ext cx="48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C59F89-3CBB-AE4F-A789-27DA41777400}" type="slidenum">
              <a:rPr lang="en-US" sz="1000" b="0" i="0" smtClean="0">
                <a:solidFill>
                  <a:schemeClr val="accent1"/>
                </a:solidFill>
                <a:latin typeface="Arial"/>
                <a:cs typeface="Arial"/>
              </a:rPr>
              <a:pPr algn="ctr"/>
              <a:t>‹#›</a:t>
            </a:fld>
            <a:endParaRPr lang="en-US" sz="1000" b="0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4106" y="2464094"/>
            <a:ext cx="56314" cy="3727155"/>
          </a:xfrm>
          <a:prstGeom prst="rect">
            <a:avLst/>
          </a:prstGeom>
        </p:spPr>
      </p:pic>
      <p:pic>
        <p:nvPicPr>
          <p:cNvPr id="17" name="Picture 16" descr="EQUINIX_LOGO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2870" y="6168882"/>
            <a:ext cx="633330" cy="30505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223523" y="2464094"/>
            <a:ext cx="4221334" cy="372715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800"/>
              </a:spcBef>
              <a:buFont typeface="Arial"/>
              <a:buChar char="•"/>
              <a:defRPr sz="1800" b="1">
                <a:solidFill>
                  <a:schemeClr val="accent3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6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960120" indent="-228600">
              <a:spcBef>
                <a:spcPts val="200"/>
              </a:spcBef>
              <a:buFont typeface="Lucida Grande"/>
              <a:buChar char="»"/>
              <a:defRPr sz="14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44866" y="2464094"/>
            <a:ext cx="4221334" cy="372715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800"/>
              </a:spcBef>
              <a:buFont typeface="Arial"/>
              <a:buChar char="•"/>
              <a:defRPr sz="1800" b="1">
                <a:solidFill>
                  <a:schemeClr val="accent3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6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960120" indent="-228600">
              <a:spcBef>
                <a:spcPts val="200"/>
              </a:spcBef>
              <a:buFont typeface="Lucida Grande"/>
              <a:buChar char="»"/>
              <a:defRPr sz="14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223522" y="1239659"/>
            <a:ext cx="8742677" cy="1224436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800"/>
              </a:spcBef>
              <a:buFont typeface="Arial"/>
              <a:buChar char="•"/>
              <a:defRPr sz="1800" b="1">
                <a:solidFill>
                  <a:schemeClr val="accent3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6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960120" indent="-228600">
              <a:spcBef>
                <a:spcPts val="200"/>
              </a:spcBef>
              <a:buFont typeface="Lucida Grande"/>
              <a:buChar char="»"/>
              <a:defRPr sz="14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4309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&amp;1/2 with shor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223520" y="335490"/>
            <a:ext cx="8229600" cy="665956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3520" y="770723"/>
            <a:ext cx="8229600" cy="439738"/>
          </a:xfrm>
          <a:prstGeom prst="rect">
            <a:avLst/>
          </a:prstGeom>
        </p:spPr>
        <p:txBody>
          <a:bodyPr vert="horz"/>
          <a:lstStyle>
            <a:lvl1pPr marL="3175" indent="4763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04090" y="6435251"/>
            <a:ext cx="48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C59F89-3CBB-AE4F-A789-27DA41777400}" type="slidenum">
              <a:rPr lang="en-US" sz="1000" b="0" i="0" smtClean="0">
                <a:solidFill>
                  <a:schemeClr val="accent1"/>
                </a:solidFill>
                <a:latin typeface="Arial"/>
                <a:cs typeface="Arial"/>
              </a:rPr>
              <a:pPr algn="ctr"/>
              <a:t>‹#›</a:t>
            </a:fld>
            <a:endParaRPr lang="en-US" sz="1000" b="0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4106" y="1905000"/>
            <a:ext cx="56314" cy="4286249"/>
          </a:xfrm>
          <a:prstGeom prst="rect">
            <a:avLst/>
          </a:prstGeom>
        </p:spPr>
      </p:pic>
      <p:pic>
        <p:nvPicPr>
          <p:cNvPr id="17" name="Picture 16" descr="EQUINIX_LOGO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2870" y="6168882"/>
            <a:ext cx="633330" cy="30505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223523" y="1905000"/>
            <a:ext cx="4221334" cy="4286249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800"/>
              </a:spcBef>
              <a:buFont typeface="Arial"/>
              <a:buChar char="•"/>
              <a:defRPr sz="1800" b="1">
                <a:solidFill>
                  <a:schemeClr val="accent3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6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960120" indent="-228600">
              <a:spcBef>
                <a:spcPts val="200"/>
              </a:spcBef>
              <a:buFont typeface="Lucida Grande"/>
              <a:buChar char="»"/>
              <a:defRPr sz="14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44866" y="1905000"/>
            <a:ext cx="4221334" cy="4286249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800"/>
              </a:spcBef>
              <a:buFont typeface="Arial"/>
              <a:buChar char="•"/>
              <a:defRPr sz="1800" b="1">
                <a:solidFill>
                  <a:schemeClr val="accent3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6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960120" indent="-228600">
              <a:spcBef>
                <a:spcPts val="200"/>
              </a:spcBef>
              <a:buFont typeface="Lucida Grande"/>
              <a:buChar char="»"/>
              <a:defRPr sz="14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223522" y="1210461"/>
            <a:ext cx="8742677" cy="694539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800"/>
              </a:spcBef>
              <a:buFont typeface="Arial"/>
              <a:buChar char="•"/>
              <a:defRPr sz="1800" b="1">
                <a:solidFill>
                  <a:schemeClr val="accent3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600">
                <a:solidFill>
                  <a:schemeClr val="tx1"/>
                </a:solidFill>
              </a:defRPr>
            </a:lvl2pPr>
            <a:lvl3pPr marL="685800" indent="-228600">
              <a:spcBef>
                <a:spcPts val="300"/>
              </a:spcBef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960120" indent="-228600">
              <a:spcBef>
                <a:spcPts val="300"/>
              </a:spcBef>
              <a:buFont typeface="Lucida Grande"/>
              <a:buChar char="»"/>
              <a:defRPr sz="14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8204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3520" y="335490"/>
            <a:ext cx="8229600" cy="665956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296336" y="1444627"/>
            <a:ext cx="2599264" cy="561969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600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3146093" y="1444627"/>
            <a:ext cx="2599264" cy="561969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600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0"/>
          </p:nvPr>
        </p:nvSpPr>
        <p:spPr>
          <a:xfrm>
            <a:off x="5993818" y="1434991"/>
            <a:ext cx="2599264" cy="561969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600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3520" y="770723"/>
            <a:ext cx="8229600" cy="439738"/>
          </a:xfrm>
          <a:prstGeom prst="rect">
            <a:avLst/>
          </a:prstGeom>
        </p:spPr>
        <p:txBody>
          <a:bodyPr vert="horz"/>
          <a:lstStyle>
            <a:lvl1pPr marL="3175" indent="4763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8404090" y="6435251"/>
            <a:ext cx="48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C59F89-3CBB-AE4F-A789-27DA41777400}" type="slidenum">
              <a:rPr lang="en-US" sz="1000" b="0" i="0" smtClean="0">
                <a:solidFill>
                  <a:schemeClr val="accent1"/>
                </a:solidFill>
                <a:latin typeface="Arial"/>
                <a:cs typeface="Arial"/>
              </a:rPr>
              <a:pPr algn="ctr"/>
              <a:t>‹#›</a:t>
            </a:fld>
            <a:endParaRPr lang="en-US" sz="1000" b="0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6486" y="1460500"/>
            <a:ext cx="56314" cy="47307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4529" y="1460500"/>
            <a:ext cx="56314" cy="4730750"/>
          </a:xfrm>
          <a:prstGeom prst="rect">
            <a:avLst/>
          </a:prstGeom>
        </p:spPr>
      </p:pic>
      <p:pic>
        <p:nvPicPr>
          <p:cNvPr id="32" name="Picture 31" descr="EQUINIX_LOGO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2870" y="6168882"/>
            <a:ext cx="633330" cy="305054"/>
          </a:xfrm>
          <a:prstGeom prst="rect">
            <a:avLst/>
          </a:prstGeom>
        </p:spPr>
      </p:pic>
      <p:sp>
        <p:nvSpPr>
          <p:cNvPr id="29" name="Content Placeholder 2"/>
          <p:cNvSpPr>
            <a:spLocks noGrp="1"/>
          </p:cNvSpPr>
          <p:nvPr>
            <p:ph idx="26"/>
          </p:nvPr>
        </p:nvSpPr>
        <p:spPr>
          <a:xfrm>
            <a:off x="296337" y="2023335"/>
            <a:ext cx="2599264" cy="2171068"/>
          </a:xfrm>
          <a:prstGeom prst="rect">
            <a:avLst/>
          </a:prstGeo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400" b="0">
                <a:solidFill>
                  <a:schemeClr val="tx1"/>
                </a:solidFill>
              </a:defRPr>
            </a:lvl1pPr>
            <a:lvl2pPr marL="283464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200">
                <a:solidFill>
                  <a:schemeClr val="tx1"/>
                </a:solidFill>
              </a:defRPr>
            </a:lvl2pPr>
            <a:lvl3pPr marL="41148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5486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1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7"/>
          </p:nvPr>
        </p:nvSpPr>
        <p:spPr>
          <a:xfrm>
            <a:off x="3146093" y="2023335"/>
            <a:ext cx="2599264" cy="2171068"/>
          </a:xfrm>
          <a:prstGeom prst="rect">
            <a:avLst/>
          </a:prstGeo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400" b="0">
                <a:solidFill>
                  <a:schemeClr val="tx1"/>
                </a:solidFill>
              </a:defRPr>
            </a:lvl1pPr>
            <a:lvl2pPr marL="283464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200">
                <a:solidFill>
                  <a:schemeClr val="tx1"/>
                </a:solidFill>
              </a:defRPr>
            </a:lvl2pPr>
            <a:lvl3pPr marL="41148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5486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1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8"/>
          </p:nvPr>
        </p:nvSpPr>
        <p:spPr>
          <a:xfrm>
            <a:off x="5993818" y="2023335"/>
            <a:ext cx="2599264" cy="2171068"/>
          </a:xfrm>
          <a:prstGeom prst="rect">
            <a:avLst/>
          </a:prstGeo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400" b="0">
                <a:solidFill>
                  <a:schemeClr val="tx1"/>
                </a:solidFill>
              </a:defRPr>
            </a:lvl1pPr>
            <a:lvl2pPr marL="283464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200">
                <a:solidFill>
                  <a:schemeClr val="tx1"/>
                </a:solidFill>
              </a:defRPr>
            </a:lvl2pPr>
            <a:lvl3pPr marL="41148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5486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1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9"/>
          </p:nvPr>
        </p:nvSpPr>
        <p:spPr>
          <a:xfrm>
            <a:off x="296337" y="4194403"/>
            <a:ext cx="2599264" cy="2171068"/>
          </a:xfrm>
          <a:prstGeom prst="rect">
            <a:avLst/>
          </a:prstGeo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400" b="0">
                <a:solidFill>
                  <a:schemeClr val="tx1"/>
                </a:solidFill>
              </a:defRPr>
            </a:lvl1pPr>
            <a:lvl2pPr marL="283464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200">
                <a:solidFill>
                  <a:schemeClr val="tx1"/>
                </a:solidFill>
              </a:defRPr>
            </a:lvl2pPr>
            <a:lvl3pPr marL="41148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5486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1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30"/>
          </p:nvPr>
        </p:nvSpPr>
        <p:spPr>
          <a:xfrm>
            <a:off x="3146093" y="4194403"/>
            <a:ext cx="2599264" cy="2171068"/>
          </a:xfrm>
          <a:prstGeom prst="rect">
            <a:avLst/>
          </a:prstGeo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400" b="0">
                <a:solidFill>
                  <a:schemeClr val="tx1"/>
                </a:solidFill>
              </a:defRPr>
            </a:lvl1pPr>
            <a:lvl2pPr marL="283464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200">
                <a:solidFill>
                  <a:schemeClr val="tx1"/>
                </a:solidFill>
              </a:defRPr>
            </a:lvl2pPr>
            <a:lvl3pPr marL="41148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5486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1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31"/>
          </p:nvPr>
        </p:nvSpPr>
        <p:spPr>
          <a:xfrm>
            <a:off x="5993818" y="4194403"/>
            <a:ext cx="2599264" cy="2171068"/>
          </a:xfrm>
          <a:prstGeom prst="rect">
            <a:avLst/>
          </a:prstGeo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400" b="0">
                <a:solidFill>
                  <a:schemeClr val="tx1"/>
                </a:solidFill>
              </a:defRPr>
            </a:lvl1pPr>
            <a:lvl2pPr marL="283464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200">
                <a:solidFill>
                  <a:schemeClr val="tx1"/>
                </a:solidFill>
              </a:defRPr>
            </a:lvl2pPr>
            <a:lvl3pPr marL="41148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5486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1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4904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3520" y="335490"/>
            <a:ext cx="8229600" cy="665956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296336" y="1444627"/>
            <a:ext cx="1961369" cy="561969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600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3520" y="770723"/>
            <a:ext cx="8229600" cy="439738"/>
          </a:xfrm>
          <a:prstGeom prst="rect">
            <a:avLst/>
          </a:prstGeom>
        </p:spPr>
        <p:txBody>
          <a:bodyPr vert="horz"/>
          <a:lstStyle>
            <a:lvl1pPr marL="3175" indent="4763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8404090" y="6435251"/>
            <a:ext cx="48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C59F89-3CBB-AE4F-A789-27DA41777400}" type="slidenum">
              <a:rPr lang="en-US" sz="1000" b="0" i="0" smtClean="0">
                <a:solidFill>
                  <a:schemeClr val="accent1"/>
                </a:solidFill>
                <a:latin typeface="Arial"/>
                <a:cs typeface="Arial"/>
              </a:rPr>
              <a:pPr algn="ctr"/>
              <a:t>‹#›</a:t>
            </a:fld>
            <a:endParaRPr lang="en-US" sz="1000" b="0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1163" y="1460500"/>
            <a:ext cx="56314" cy="47307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4289" y="1460500"/>
            <a:ext cx="56314" cy="4730750"/>
          </a:xfrm>
          <a:prstGeom prst="rect">
            <a:avLst/>
          </a:prstGeom>
        </p:spPr>
      </p:pic>
      <p:pic>
        <p:nvPicPr>
          <p:cNvPr id="32" name="Picture 31" descr="EQUINIX_LOGO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2870" y="6168882"/>
            <a:ext cx="633330" cy="305054"/>
          </a:xfrm>
          <a:prstGeom prst="rect">
            <a:avLst/>
          </a:prstGeom>
        </p:spPr>
      </p:pic>
      <p:sp>
        <p:nvSpPr>
          <p:cNvPr id="29" name="Content Placeholder 2"/>
          <p:cNvSpPr>
            <a:spLocks noGrp="1"/>
          </p:cNvSpPr>
          <p:nvPr>
            <p:ph idx="26"/>
          </p:nvPr>
        </p:nvSpPr>
        <p:spPr>
          <a:xfrm>
            <a:off x="296337" y="2023335"/>
            <a:ext cx="1961368" cy="2171068"/>
          </a:xfrm>
          <a:prstGeom prst="rect">
            <a:avLst/>
          </a:prstGeo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400" b="0">
                <a:solidFill>
                  <a:schemeClr val="tx1"/>
                </a:solidFill>
              </a:defRPr>
            </a:lvl1pPr>
            <a:lvl2pPr marL="283464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200">
                <a:solidFill>
                  <a:schemeClr val="tx1"/>
                </a:solidFill>
              </a:defRPr>
            </a:lvl2pPr>
            <a:lvl3pPr marL="41148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5486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1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9"/>
          </p:nvPr>
        </p:nvSpPr>
        <p:spPr>
          <a:xfrm>
            <a:off x="296337" y="4194403"/>
            <a:ext cx="1961368" cy="2171068"/>
          </a:xfrm>
          <a:prstGeom prst="rect">
            <a:avLst/>
          </a:prstGeo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400" b="0">
                <a:solidFill>
                  <a:schemeClr val="tx1"/>
                </a:solidFill>
              </a:defRPr>
            </a:lvl1pPr>
            <a:lvl2pPr marL="283464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200">
                <a:solidFill>
                  <a:schemeClr val="tx1"/>
                </a:solidFill>
              </a:defRPr>
            </a:lvl2pPr>
            <a:lvl3pPr marL="41148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5486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1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30"/>
          </p:nvPr>
        </p:nvSpPr>
        <p:spPr>
          <a:xfrm>
            <a:off x="2486902" y="1444627"/>
            <a:ext cx="1961369" cy="561969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600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31"/>
          </p:nvPr>
        </p:nvSpPr>
        <p:spPr>
          <a:xfrm>
            <a:off x="4677468" y="1444627"/>
            <a:ext cx="1961369" cy="561969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600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32"/>
          </p:nvPr>
        </p:nvSpPr>
        <p:spPr>
          <a:xfrm>
            <a:off x="6868035" y="1444627"/>
            <a:ext cx="1961369" cy="561969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600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6927" y="1460500"/>
            <a:ext cx="56314" cy="4730750"/>
          </a:xfrm>
          <a:prstGeom prst="rect">
            <a:avLst/>
          </a:prstGeom>
        </p:spPr>
      </p:pic>
      <p:sp>
        <p:nvSpPr>
          <p:cNvPr id="41" name="Content Placeholder 2"/>
          <p:cNvSpPr>
            <a:spLocks noGrp="1"/>
          </p:cNvSpPr>
          <p:nvPr>
            <p:ph idx="33"/>
          </p:nvPr>
        </p:nvSpPr>
        <p:spPr>
          <a:xfrm>
            <a:off x="2486902" y="2023335"/>
            <a:ext cx="1961368" cy="2171068"/>
          </a:xfrm>
          <a:prstGeom prst="rect">
            <a:avLst/>
          </a:prstGeo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400" b="0">
                <a:solidFill>
                  <a:schemeClr val="tx1"/>
                </a:solidFill>
              </a:defRPr>
            </a:lvl1pPr>
            <a:lvl2pPr marL="283464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200">
                <a:solidFill>
                  <a:schemeClr val="tx1"/>
                </a:solidFill>
              </a:defRPr>
            </a:lvl2pPr>
            <a:lvl3pPr marL="41148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5486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1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34"/>
          </p:nvPr>
        </p:nvSpPr>
        <p:spPr>
          <a:xfrm>
            <a:off x="2486902" y="4194403"/>
            <a:ext cx="1961368" cy="2171068"/>
          </a:xfrm>
          <a:prstGeom prst="rect">
            <a:avLst/>
          </a:prstGeo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400" b="0">
                <a:solidFill>
                  <a:schemeClr val="tx1"/>
                </a:solidFill>
              </a:defRPr>
            </a:lvl1pPr>
            <a:lvl2pPr marL="283464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200">
                <a:solidFill>
                  <a:schemeClr val="tx1"/>
                </a:solidFill>
              </a:defRPr>
            </a:lvl2pPr>
            <a:lvl3pPr marL="41148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5486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1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35"/>
          </p:nvPr>
        </p:nvSpPr>
        <p:spPr>
          <a:xfrm>
            <a:off x="4677469" y="2023335"/>
            <a:ext cx="1961368" cy="2171068"/>
          </a:xfrm>
          <a:prstGeom prst="rect">
            <a:avLst/>
          </a:prstGeo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400" b="0">
                <a:solidFill>
                  <a:schemeClr val="tx1"/>
                </a:solidFill>
              </a:defRPr>
            </a:lvl1pPr>
            <a:lvl2pPr marL="283464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200">
                <a:solidFill>
                  <a:schemeClr val="tx1"/>
                </a:solidFill>
              </a:defRPr>
            </a:lvl2pPr>
            <a:lvl3pPr marL="41148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5486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1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36"/>
          </p:nvPr>
        </p:nvSpPr>
        <p:spPr>
          <a:xfrm>
            <a:off x="4677469" y="4194403"/>
            <a:ext cx="1961368" cy="2171068"/>
          </a:xfrm>
          <a:prstGeom prst="rect">
            <a:avLst/>
          </a:prstGeo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400" b="0">
                <a:solidFill>
                  <a:schemeClr val="tx1"/>
                </a:solidFill>
              </a:defRPr>
            </a:lvl1pPr>
            <a:lvl2pPr marL="283464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200">
                <a:solidFill>
                  <a:schemeClr val="tx1"/>
                </a:solidFill>
              </a:defRPr>
            </a:lvl2pPr>
            <a:lvl3pPr marL="41148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5486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1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37"/>
          </p:nvPr>
        </p:nvSpPr>
        <p:spPr>
          <a:xfrm>
            <a:off x="6868036" y="2023335"/>
            <a:ext cx="1961368" cy="2171068"/>
          </a:xfrm>
          <a:prstGeom prst="rect">
            <a:avLst/>
          </a:prstGeo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400" b="0">
                <a:solidFill>
                  <a:schemeClr val="tx1"/>
                </a:solidFill>
              </a:defRPr>
            </a:lvl1pPr>
            <a:lvl2pPr marL="283464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200">
                <a:solidFill>
                  <a:schemeClr val="tx1"/>
                </a:solidFill>
              </a:defRPr>
            </a:lvl2pPr>
            <a:lvl3pPr marL="41148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5486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1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38"/>
          </p:nvPr>
        </p:nvSpPr>
        <p:spPr>
          <a:xfrm>
            <a:off x="6868036" y="4194403"/>
            <a:ext cx="1961368" cy="2171068"/>
          </a:xfrm>
          <a:prstGeom prst="rect">
            <a:avLst/>
          </a:prstGeo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400" b="0">
                <a:solidFill>
                  <a:schemeClr val="tx1"/>
                </a:solidFill>
              </a:defRPr>
            </a:lvl1pPr>
            <a:lvl2pPr marL="283464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200">
                <a:solidFill>
                  <a:schemeClr val="tx1"/>
                </a:solidFill>
              </a:defRPr>
            </a:lvl2pPr>
            <a:lvl3pPr marL="41148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5486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1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60269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s x4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3520" y="335490"/>
            <a:ext cx="8229600" cy="665956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296336" y="2358496"/>
            <a:ext cx="1961369" cy="561969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600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3520" y="770723"/>
            <a:ext cx="8229600" cy="439738"/>
          </a:xfrm>
          <a:prstGeom prst="rect">
            <a:avLst/>
          </a:prstGeom>
        </p:spPr>
        <p:txBody>
          <a:bodyPr vert="horz"/>
          <a:lstStyle>
            <a:lvl1pPr marL="3175" indent="4763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8404090" y="6435251"/>
            <a:ext cx="48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C59F89-3CBB-AE4F-A789-27DA41777400}" type="slidenum">
              <a:rPr lang="en-US" sz="1000" b="0" i="0" smtClean="0">
                <a:solidFill>
                  <a:schemeClr val="accent1"/>
                </a:solidFill>
                <a:latin typeface="Arial"/>
                <a:cs typeface="Arial"/>
              </a:rPr>
              <a:pPr algn="ctr"/>
              <a:t>‹#›</a:t>
            </a:fld>
            <a:endParaRPr lang="en-US" sz="1000" b="0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4289" y="2325984"/>
            <a:ext cx="46011" cy="3865265"/>
          </a:xfrm>
          <a:prstGeom prst="rect">
            <a:avLst/>
          </a:prstGeom>
        </p:spPr>
      </p:pic>
      <p:pic>
        <p:nvPicPr>
          <p:cNvPr id="32" name="Picture 31" descr="EQUINIX_LOGO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2870" y="6168882"/>
            <a:ext cx="633330" cy="305054"/>
          </a:xfrm>
          <a:prstGeom prst="rect">
            <a:avLst/>
          </a:prstGeom>
        </p:spPr>
      </p:pic>
      <p:sp>
        <p:nvSpPr>
          <p:cNvPr id="29" name="Content Placeholder 2"/>
          <p:cNvSpPr>
            <a:spLocks noGrp="1"/>
          </p:cNvSpPr>
          <p:nvPr>
            <p:ph idx="26"/>
          </p:nvPr>
        </p:nvSpPr>
        <p:spPr>
          <a:xfrm>
            <a:off x="296337" y="2937204"/>
            <a:ext cx="1961368" cy="2711258"/>
          </a:xfrm>
          <a:prstGeom prst="rect">
            <a:avLst/>
          </a:prstGeo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400" b="0">
                <a:solidFill>
                  <a:schemeClr val="tx1"/>
                </a:solidFill>
              </a:defRPr>
            </a:lvl1pPr>
            <a:lvl2pPr marL="283464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200">
                <a:solidFill>
                  <a:schemeClr val="tx1"/>
                </a:solidFill>
              </a:defRPr>
            </a:lvl2pPr>
            <a:lvl3pPr marL="41148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5486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1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30"/>
          </p:nvPr>
        </p:nvSpPr>
        <p:spPr>
          <a:xfrm>
            <a:off x="2486902" y="2358496"/>
            <a:ext cx="1961369" cy="561969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600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31"/>
          </p:nvPr>
        </p:nvSpPr>
        <p:spPr>
          <a:xfrm>
            <a:off x="4677468" y="2358496"/>
            <a:ext cx="1961369" cy="561969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600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32"/>
          </p:nvPr>
        </p:nvSpPr>
        <p:spPr>
          <a:xfrm>
            <a:off x="6868035" y="2358496"/>
            <a:ext cx="1961369" cy="561969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600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33"/>
          </p:nvPr>
        </p:nvSpPr>
        <p:spPr>
          <a:xfrm>
            <a:off x="2486902" y="2937204"/>
            <a:ext cx="1961368" cy="2711258"/>
          </a:xfrm>
          <a:prstGeom prst="rect">
            <a:avLst/>
          </a:prstGeo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400" b="0">
                <a:solidFill>
                  <a:schemeClr val="tx1"/>
                </a:solidFill>
              </a:defRPr>
            </a:lvl1pPr>
            <a:lvl2pPr marL="283464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200">
                <a:solidFill>
                  <a:schemeClr val="tx1"/>
                </a:solidFill>
              </a:defRPr>
            </a:lvl2pPr>
            <a:lvl3pPr marL="41148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5486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1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35"/>
          </p:nvPr>
        </p:nvSpPr>
        <p:spPr>
          <a:xfrm>
            <a:off x="4677469" y="2937204"/>
            <a:ext cx="1961368" cy="2711258"/>
          </a:xfrm>
          <a:prstGeom prst="rect">
            <a:avLst/>
          </a:prstGeo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400" b="0">
                <a:solidFill>
                  <a:schemeClr val="tx1"/>
                </a:solidFill>
              </a:defRPr>
            </a:lvl1pPr>
            <a:lvl2pPr marL="283464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200">
                <a:solidFill>
                  <a:schemeClr val="tx1"/>
                </a:solidFill>
              </a:defRPr>
            </a:lvl2pPr>
            <a:lvl3pPr marL="41148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5486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1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37"/>
          </p:nvPr>
        </p:nvSpPr>
        <p:spPr>
          <a:xfrm>
            <a:off x="6868036" y="2937204"/>
            <a:ext cx="1961368" cy="2711258"/>
          </a:xfrm>
          <a:prstGeom prst="rect">
            <a:avLst/>
          </a:prstGeo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400" b="0">
                <a:solidFill>
                  <a:schemeClr val="tx1"/>
                </a:solidFill>
              </a:defRPr>
            </a:lvl1pPr>
            <a:lvl2pPr marL="283464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200">
                <a:solidFill>
                  <a:schemeClr val="tx1"/>
                </a:solidFill>
              </a:defRPr>
            </a:lvl2pPr>
            <a:lvl3pPr marL="41148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5486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1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9352" y="2325984"/>
            <a:ext cx="46011" cy="38652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6584" y="2325984"/>
            <a:ext cx="46011" cy="3865265"/>
          </a:xfrm>
          <a:prstGeom prst="rect">
            <a:avLst/>
          </a:prstGeom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223522" y="1318098"/>
            <a:ext cx="8742679" cy="10078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600" b="1">
                <a:solidFill>
                  <a:srgbClr val="FF0000"/>
                </a:solidFill>
              </a:defRPr>
            </a:lvl1pPr>
            <a:lvl2pPr marL="466344" indent="-228600">
              <a:lnSpc>
                <a:spcPct val="100000"/>
              </a:lnSpc>
              <a:spcBef>
                <a:spcPts val="200"/>
              </a:spcBef>
              <a:buFont typeface="Lucida Grande"/>
              <a:buChar char="–"/>
              <a:defRPr sz="1400">
                <a:solidFill>
                  <a:schemeClr val="tx1"/>
                </a:solidFill>
              </a:defRPr>
            </a:lvl2pPr>
            <a:lvl3pPr marL="594360" indent="-137160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3pPr>
            <a:lvl4pPr marL="777240" indent="-137160">
              <a:lnSpc>
                <a:spcPct val="100000"/>
              </a:lnSpc>
              <a:spcBef>
                <a:spcPts val="200"/>
              </a:spcBef>
              <a:buFont typeface="Lucida Grande"/>
              <a:buChar char="»"/>
              <a:defRPr sz="12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22357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857506"/>
            <a:ext cx="7772400" cy="794601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 algn="r">
              <a:defRPr sz="3200" b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404090" y="6435251"/>
            <a:ext cx="48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C59F89-3CBB-AE4F-A789-27DA41777400}" type="slidenum">
              <a:rPr lang="en-US" sz="1000" b="0" i="0" smtClean="0">
                <a:solidFill>
                  <a:schemeClr val="accent1"/>
                </a:solidFill>
                <a:latin typeface="Arial"/>
                <a:cs typeface="Arial"/>
              </a:rPr>
              <a:pPr algn="ctr"/>
              <a:t>‹#›</a:t>
            </a:fld>
            <a:endParaRPr lang="en-US" sz="1000" b="0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85800" y="3543270"/>
            <a:ext cx="7772400" cy="656209"/>
          </a:xfrm>
          <a:prstGeom prst="rect">
            <a:avLst/>
          </a:prstGeom>
        </p:spPr>
        <p:txBody>
          <a:bodyPr vert="horz" lIns="0" tIns="0" rIns="0" bIns="0"/>
          <a:lstStyle>
            <a:lvl1pPr marL="3175" indent="4763" algn="r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8" name="Picture 7" descr="EQUINIX_LOGO.ps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2870" y="6168882"/>
            <a:ext cx="633330" cy="3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3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3520" y="335490"/>
            <a:ext cx="8229600" cy="665956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3522" y="1460500"/>
            <a:ext cx="8742679" cy="444967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800"/>
              </a:spcBef>
              <a:buFont typeface="Arial"/>
              <a:buChar char="•"/>
              <a:defRPr sz="2000" b="1">
                <a:solidFill>
                  <a:schemeClr val="accent3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8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960120" indent="-228600">
              <a:spcBef>
                <a:spcPts val="200"/>
              </a:spcBef>
              <a:buFont typeface="Lucida Grande"/>
              <a:buChar char="»"/>
              <a:defRPr sz="14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3520" y="770723"/>
            <a:ext cx="8229600" cy="439738"/>
          </a:xfrm>
          <a:prstGeom prst="rect">
            <a:avLst/>
          </a:prstGeom>
        </p:spPr>
        <p:txBody>
          <a:bodyPr vert="horz"/>
          <a:lstStyle>
            <a:lvl1pPr marL="3175" indent="4763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404090" y="6435251"/>
            <a:ext cx="48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C59F89-3CBB-AE4F-A789-27DA41777400}" type="slidenum">
              <a:rPr lang="en-US" sz="1000" b="0" i="0" smtClean="0">
                <a:solidFill>
                  <a:schemeClr val="accent1"/>
                </a:solidFill>
                <a:latin typeface="Arial"/>
                <a:cs typeface="Arial"/>
              </a:rPr>
              <a:pPr algn="ctr"/>
              <a:t>‹#›</a:t>
            </a:fld>
            <a:endParaRPr lang="en-US" sz="1000" b="0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QUINIX_LOGO.ps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2870" y="6168882"/>
            <a:ext cx="633330" cy="3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3520" y="335490"/>
            <a:ext cx="8229600" cy="665956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3520" y="770723"/>
            <a:ext cx="8229600" cy="439738"/>
          </a:xfrm>
          <a:prstGeom prst="rect">
            <a:avLst/>
          </a:prstGeom>
        </p:spPr>
        <p:txBody>
          <a:bodyPr vert="horz"/>
          <a:lstStyle>
            <a:lvl1pPr marL="3175" indent="4763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404090" y="6435251"/>
            <a:ext cx="48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C59F89-3CBB-AE4F-A789-27DA41777400}" type="slidenum">
              <a:rPr lang="en-US" sz="1000" b="0" i="0" smtClean="0">
                <a:solidFill>
                  <a:schemeClr val="accent1"/>
                </a:solidFill>
                <a:latin typeface="Arial"/>
                <a:cs typeface="Arial"/>
              </a:rPr>
              <a:pPr algn="ctr"/>
              <a:t>‹#›</a:t>
            </a:fld>
            <a:endParaRPr lang="en-US" sz="1000" b="0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QUINIX_LOGO.ps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2870" y="6168882"/>
            <a:ext cx="633330" cy="30505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3522" y="1460501"/>
            <a:ext cx="8742679" cy="1298466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800"/>
              </a:spcBef>
              <a:buFont typeface="Arial"/>
              <a:buChar char="•"/>
              <a:defRPr sz="2000" b="1">
                <a:solidFill>
                  <a:schemeClr val="accent3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8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960120" indent="-228600">
              <a:spcBef>
                <a:spcPts val="200"/>
              </a:spcBef>
              <a:buFont typeface="Lucida Grande"/>
              <a:buChar char="»"/>
              <a:defRPr sz="14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223522" y="2758967"/>
            <a:ext cx="8742679" cy="3151208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800"/>
              </a:spcBef>
              <a:buFont typeface="Arial"/>
              <a:buChar char="•"/>
              <a:defRPr sz="2000" b="1">
                <a:solidFill>
                  <a:schemeClr val="accent3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8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960120" indent="-228600">
              <a:spcBef>
                <a:spcPts val="200"/>
              </a:spcBef>
              <a:buFont typeface="Lucida Grande"/>
              <a:buChar char="»"/>
              <a:defRPr sz="14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689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ubhead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223520" y="335490"/>
            <a:ext cx="8229600" cy="665956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23838" y="1495878"/>
            <a:ext cx="1568450" cy="552338"/>
          </a:xfrm>
          <a:prstGeom prst="rect">
            <a:avLst/>
          </a:prstGeom>
        </p:spPr>
        <p:txBody>
          <a:bodyPr vert="horz"/>
          <a:lstStyle>
            <a:lvl1pPr marL="0" indent="0" algn="r">
              <a:spcBef>
                <a:spcPts val="0"/>
              </a:spcBef>
              <a:buFontTx/>
              <a:buNone/>
              <a:defRPr sz="16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20512" y="1495879"/>
            <a:ext cx="6845688" cy="220123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200"/>
              </a:spcBef>
              <a:buFont typeface="Arial"/>
              <a:buChar char="•"/>
              <a:defRPr sz="1600" b="1">
                <a:solidFill>
                  <a:schemeClr val="tx1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4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3pPr>
            <a:lvl4pPr marL="960120" indent="-228600">
              <a:buFont typeface="Lucida Grande"/>
              <a:buChar char="»"/>
              <a:defRPr sz="1400">
                <a:solidFill>
                  <a:schemeClr val="accent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23838" y="3880557"/>
            <a:ext cx="1568450" cy="552338"/>
          </a:xfrm>
          <a:prstGeom prst="rect">
            <a:avLst/>
          </a:prstGeom>
        </p:spPr>
        <p:txBody>
          <a:bodyPr vert="horz"/>
          <a:lstStyle>
            <a:lvl1pPr marL="0" indent="0" algn="r">
              <a:spcBef>
                <a:spcPts val="0"/>
              </a:spcBef>
              <a:buFontTx/>
              <a:buNone/>
              <a:defRPr sz="16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2120512" y="3880557"/>
            <a:ext cx="6845688" cy="2288326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200"/>
              </a:spcBef>
              <a:buFont typeface="Arial"/>
              <a:buChar char="•"/>
              <a:defRPr sz="1600" b="1">
                <a:solidFill>
                  <a:schemeClr val="tx1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4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3pPr>
            <a:lvl4pPr marL="960120" indent="-228600">
              <a:buFont typeface="Lucida Grande"/>
              <a:buChar char="»"/>
              <a:defRPr sz="1400">
                <a:solidFill>
                  <a:schemeClr val="accent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3520" y="770723"/>
            <a:ext cx="8229600" cy="439738"/>
          </a:xfrm>
          <a:prstGeom prst="rect">
            <a:avLst/>
          </a:prstGeom>
        </p:spPr>
        <p:txBody>
          <a:bodyPr vert="horz"/>
          <a:lstStyle>
            <a:lvl1pPr marL="3175" indent="4763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8404090" y="6435251"/>
            <a:ext cx="48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C59F89-3CBB-AE4F-A789-27DA41777400}" type="slidenum">
              <a:rPr lang="en-US" sz="1000" b="0" i="0" smtClean="0">
                <a:solidFill>
                  <a:schemeClr val="accent1"/>
                </a:solidFill>
                <a:latin typeface="Arial"/>
                <a:cs typeface="Arial"/>
              </a:rPr>
              <a:pPr algn="ctr"/>
              <a:t>‹#›</a:t>
            </a:fld>
            <a:endParaRPr lang="en-US" sz="1000" b="0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4498" y="1460500"/>
            <a:ext cx="56314" cy="4730750"/>
          </a:xfrm>
          <a:prstGeom prst="rect">
            <a:avLst/>
          </a:prstGeom>
        </p:spPr>
      </p:pic>
      <p:pic>
        <p:nvPicPr>
          <p:cNvPr id="23" name="Picture 22" descr="EQUINIX_LOGO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2870" y="6168882"/>
            <a:ext cx="633330" cy="3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3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ubhead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223520" y="335490"/>
            <a:ext cx="8229600" cy="665956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23838" y="1495878"/>
            <a:ext cx="1568450" cy="552338"/>
          </a:xfrm>
          <a:prstGeom prst="rect">
            <a:avLst/>
          </a:prstGeom>
        </p:spPr>
        <p:txBody>
          <a:bodyPr vert="horz"/>
          <a:lstStyle>
            <a:lvl1pPr marL="0" indent="0" algn="r">
              <a:spcBef>
                <a:spcPts val="0"/>
              </a:spcBef>
              <a:buFontTx/>
              <a:buNone/>
              <a:defRPr sz="16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20512" y="1495880"/>
            <a:ext cx="6845688" cy="1587386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200"/>
              </a:spcBef>
              <a:buFont typeface="Arial"/>
              <a:buChar char="•"/>
              <a:defRPr sz="1600" b="1">
                <a:solidFill>
                  <a:schemeClr val="tx1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4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3pPr>
            <a:lvl4pPr marL="960120" indent="-228600">
              <a:buFont typeface="Lucida Grande"/>
              <a:buChar char="»"/>
              <a:defRPr sz="1400">
                <a:solidFill>
                  <a:schemeClr val="accent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23838" y="3083265"/>
            <a:ext cx="1568450" cy="552338"/>
          </a:xfrm>
          <a:prstGeom prst="rect">
            <a:avLst/>
          </a:prstGeom>
        </p:spPr>
        <p:txBody>
          <a:bodyPr vert="horz"/>
          <a:lstStyle>
            <a:lvl1pPr marL="0" indent="0" algn="r">
              <a:spcBef>
                <a:spcPts val="0"/>
              </a:spcBef>
              <a:buFontTx/>
              <a:buNone/>
              <a:defRPr sz="16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2120512" y="3098112"/>
            <a:ext cx="6845688" cy="1572539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200"/>
              </a:spcBef>
              <a:buFont typeface="Arial"/>
              <a:buChar char="•"/>
              <a:defRPr sz="1600" b="1">
                <a:solidFill>
                  <a:schemeClr val="tx1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4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3pPr>
            <a:lvl4pPr marL="960120" indent="-228600">
              <a:buFont typeface="Lucida Grande"/>
              <a:buChar char="»"/>
              <a:defRPr sz="1400">
                <a:solidFill>
                  <a:schemeClr val="accent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23838" y="4670650"/>
            <a:ext cx="1568450" cy="552338"/>
          </a:xfrm>
          <a:prstGeom prst="rect">
            <a:avLst/>
          </a:prstGeom>
        </p:spPr>
        <p:txBody>
          <a:bodyPr vert="horz"/>
          <a:lstStyle>
            <a:lvl1pPr marL="0" indent="0" algn="r">
              <a:spcBef>
                <a:spcPts val="0"/>
              </a:spcBef>
              <a:buFontTx/>
              <a:buNone/>
              <a:defRPr sz="16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2120512" y="4699670"/>
            <a:ext cx="6845688" cy="149158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200"/>
              </a:spcBef>
              <a:buFont typeface="Arial"/>
              <a:buChar char="•"/>
              <a:defRPr sz="1600" b="1">
                <a:solidFill>
                  <a:schemeClr val="tx1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4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3pPr>
            <a:lvl4pPr marL="960120" indent="-228600">
              <a:buFont typeface="Lucida Grande"/>
              <a:buChar char="»"/>
              <a:defRPr sz="1400">
                <a:solidFill>
                  <a:schemeClr val="accent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3520" y="770723"/>
            <a:ext cx="8229600" cy="439738"/>
          </a:xfrm>
          <a:prstGeom prst="rect">
            <a:avLst/>
          </a:prstGeom>
        </p:spPr>
        <p:txBody>
          <a:bodyPr vert="horz"/>
          <a:lstStyle>
            <a:lvl1pPr marL="3175" indent="4763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8404090" y="6435251"/>
            <a:ext cx="48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C59F89-3CBB-AE4F-A789-27DA41777400}" type="slidenum">
              <a:rPr lang="en-US" sz="1000" b="0" i="0" smtClean="0">
                <a:solidFill>
                  <a:schemeClr val="accent1"/>
                </a:solidFill>
                <a:latin typeface="Arial"/>
                <a:cs typeface="Arial"/>
              </a:rPr>
              <a:pPr algn="ctr"/>
              <a:t>‹#›</a:t>
            </a:fld>
            <a:endParaRPr lang="en-US" sz="1000" b="0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4498" y="1460500"/>
            <a:ext cx="56314" cy="4730750"/>
          </a:xfrm>
          <a:prstGeom prst="rect">
            <a:avLst/>
          </a:prstGeom>
        </p:spPr>
      </p:pic>
      <p:pic>
        <p:nvPicPr>
          <p:cNvPr id="23" name="Picture 22" descr="EQUINIX_LOGO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2870" y="6168882"/>
            <a:ext cx="633330" cy="3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2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ubhead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3520" y="335490"/>
            <a:ext cx="8229600" cy="665956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23838" y="1495878"/>
            <a:ext cx="1568450" cy="552338"/>
          </a:xfrm>
          <a:prstGeom prst="rect">
            <a:avLst/>
          </a:prstGeom>
        </p:spPr>
        <p:txBody>
          <a:bodyPr vert="horz"/>
          <a:lstStyle>
            <a:lvl1pPr marL="0" indent="0" algn="r">
              <a:spcBef>
                <a:spcPts val="0"/>
              </a:spcBef>
              <a:buFontTx/>
              <a:buNone/>
              <a:defRPr sz="16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20512" y="1495879"/>
            <a:ext cx="6845688" cy="104813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200"/>
              </a:spcBef>
              <a:buFont typeface="Arial"/>
              <a:buChar char="•"/>
              <a:defRPr sz="1600" b="1">
                <a:solidFill>
                  <a:schemeClr val="tx1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4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3pPr>
            <a:lvl4pPr marL="960120" indent="-228600">
              <a:buFont typeface="Lucida Grande"/>
              <a:buChar char="»"/>
              <a:defRPr sz="1400">
                <a:solidFill>
                  <a:schemeClr val="accent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23520" y="2686417"/>
            <a:ext cx="1568450" cy="552338"/>
          </a:xfrm>
          <a:prstGeom prst="rect">
            <a:avLst/>
          </a:prstGeom>
        </p:spPr>
        <p:txBody>
          <a:bodyPr vert="horz"/>
          <a:lstStyle>
            <a:lvl1pPr marL="0" indent="0" algn="r">
              <a:spcBef>
                <a:spcPts val="0"/>
              </a:spcBef>
              <a:buFontTx/>
              <a:buNone/>
              <a:defRPr sz="16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4"/>
          </p:nvPr>
        </p:nvSpPr>
        <p:spPr>
          <a:xfrm>
            <a:off x="2120194" y="2686418"/>
            <a:ext cx="6845688" cy="104813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200"/>
              </a:spcBef>
              <a:buFont typeface="Arial"/>
              <a:buChar char="•"/>
              <a:defRPr sz="1600" b="1">
                <a:solidFill>
                  <a:schemeClr val="tx1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4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3pPr>
            <a:lvl4pPr marL="960120" indent="-228600">
              <a:buFont typeface="Lucida Grande"/>
              <a:buChar char="»"/>
              <a:defRPr sz="1400">
                <a:solidFill>
                  <a:schemeClr val="accent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23520" y="3876957"/>
            <a:ext cx="1568450" cy="552338"/>
          </a:xfrm>
          <a:prstGeom prst="rect">
            <a:avLst/>
          </a:prstGeom>
        </p:spPr>
        <p:txBody>
          <a:bodyPr vert="horz"/>
          <a:lstStyle>
            <a:lvl1pPr marL="0" indent="0" algn="r">
              <a:spcBef>
                <a:spcPts val="0"/>
              </a:spcBef>
              <a:buFontTx/>
              <a:buNone/>
              <a:defRPr sz="16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6"/>
          </p:nvPr>
        </p:nvSpPr>
        <p:spPr>
          <a:xfrm>
            <a:off x="2120194" y="3876958"/>
            <a:ext cx="6845688" cy="104813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200"/>
              </a:spcBef>
              <a:buFont typeface="Arial"/>
              <a:buChar char="•"/>
              <a:defRPr sz="1600" b="1">
                <a:solidFill>
                  <a:schemeClr val="tx1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4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3pPr>
            <a:lvl4pPr marL="960120" indent="-228600">
              <a:buFont typeface="Lucida Grande"/>
              <a:buChar char="»"/>
              <a:defRPr sz="1400">
                <a:solidFill>
                  <a:schemeClr val="accent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223520" y="5065785"/>
            <a:ext cx="1568450" cy="552338"/>
          </a:xfrm>
          <a:prstGeom prst="rect">
            <a:avLst/>
          </a:prstGeom>
        </p:spPr>
        <p:txBody>
          <a:bodyPr vert="horz"/>
          <a:lstStyle>
            <a:lvl1pPr marL="0" indent="0" algn="r">
              <a:spcBef>
                <a:spcPts val="0"/>
              </a:spcBef>
              <a:buFontTx/>
              <a:buNone/>
              <a:defRPr sz="16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8"/>
          </p:nvPr>
        </p:nvSpPr>
        <p:spPr>
          <a:xfrm>
            <a:off x="2120194" y="5065785"/>
            <a:ext cx="6845688" cy="104813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200"/>
              </a:spcBef>
              <a:buFont typeface="Arial"/>
              <a:buChar char="•"/>
              <a:defRPr sz="1600" b="1">
                <a:solidFill>
                  <a:schemeClr val="tx1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4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3pPr>
            <a:lvl4pPr marL="960120" indent="-228600">
              <a:buFont typeface="Lucida Grande"/>
              <a:buChar char="»"/>
              <a:defRPr sz="1400">
                <a:solidFill>
                  <a:schemeClr val="accent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3520" y="770723"/>
            <a:ext cx="8229600" cy="439738"/>
          </a:xfrm>
          <a:prstGeom prst="rect">
            <a:avLst/>
          </a:prstGeom>
        </p:spPr>
        <p:txBody>
          <a:bodyPr vert="horz"/>
          <a:lstStyle>
            <a:lvl1pPr marL="3175" indent="4763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04090" y="6435251"/>
            <a:ext cx="48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C59F89-3CBB-AE4F-A789-27DA41777400}" type="slidenum">
              <a:rPr lang="en-US" sz="1000" b="0" i="0" smtClean="0">
                <a:solidFill>
                  <a:schemeClr val="accent1"/>
                </a:solidFill>
                <a:latin typeface="Arial"/>
                <a:cs typeface="Arial"/>
              </a:rPr>
              <a:pPr algn="ctr"/>
              <a:t>‹#›</a:t>
            </a:fld>
            <a:endParaRPr lang="en-US" sz="1000" b="0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4498" y="1460500"/>
            <a:ext cx="56314" cy="4730750"/>
          </a:xfrm>
          <a:prstGeom prst="rect">
            <a:avLst/>
          </a:prstGeom>
        </p:spPr>
      </p:pic>
      <p:pic>
        <p:nvPicPr>
          <p:cNvPr id="20" name="Picture 19" descr="EQUINIX_LOGO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2870" y="6168882"/>
            <a:ext cx="633330" cy="3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sideb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3520" y="335490"/>
            <a:ext cx="8229600" cy="665956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3520" y="770723"/>
            <a:ext cx="8229600" cy="439738"/>
          </a:xfrm>
          <a:prstGeom prst="rect">
            <a:avLst/>
          </a:prstGeom>
        </p:spPr>
        <p:txBody>
          <a:bodyPr vert="horz"/>
          <a:lstStyle>
            <a:lvl1pPr marL="3175" indent="4763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916104" y="1460500"/>
            <a:ext cx="1977919" cy="4730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tx1"/>
                </a:solidFill>
              </a:defRPr>
            </a:lvl2pPr>
            <a:lvl3pPr marL="137160" indent="-13716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365760" indent="-18288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4pPr>
            <a:lvl5pPr marL="548640" indent="-13716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04090" y="6435251"/>
            <a:ext cx="48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C59F89-3CBB-AE4F-A789-27DA41777400}" type="slidenum">
              <a:rPr lang="en-US" sz="1000" b="0" i="0" smtClean="0">
                <a:solidFill>
                  <a:schemeClr val="accent1"/>
                </a:solidFill>
                <a:latin typeface="Arial"/>
                <a:cs typeface="Arial"/>
              </a:rPr>
              <a:pPr algn="ctr"/>
              <a:t>‹#›</a:t>
            </a:fld>
            <a:endParaRPr lang="en-US" sz="1000" b="0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8551" y="1460500"/>
            <a:ext cx="56314" cy="4730750"/>
          </a:xfrm>
          <a:prstGeom prst="rect">
            <a:avLst/>
          </a:prstGeom>
        </p:spPr>
      </p:pic>
      <p:pic>
        <p:nvPicPr>
          <p:cNvPr id="11" name="Picture 10" descr="EQUINIX_LOGO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2870" y="6168882"/>
            <a:ext cx="633330" cy="30505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223523" y="1460500"/>
            <a:ext cx="6434136" cy="473075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800"/>
              </a:spcBef>
              <a:buClrTx/>
              <a:buFont typeface="Arial"/>
              <a:buChar char="•"/>
              <a:defRPr sz="2000" b="1">
                <a:solidFill>
                  <a:schemeClr val="accent3"/>
                </a:solidFill>
              </a:defRPr>
            </a:lvl1pPr>
            <a:lvl2pPr marL="466344" indent="-228600">
              <a:spcBef>
                <a:spcPts val="200"/>
              </a:spcBef>
              <a:buClrTx/>
              <a:buFont typeface="Lucida Grande"/>
              <a:buChar char="–"/>
              <a:defRPr sz="18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ClrTx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960120" indent="-228600">
              <a:spcBef>
                <a:spcPts val="200"/>
              </a:spcBef>
              <a:buClrTx/>
              <a:buFont typeface="Lucida Grande"/>
              <a:buChar char="»"/>
              <a:defRPr sz="14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545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sidebar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3520" y="335490"/>
            <a:ext cx="8229600" cy="665956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3520" y="770723"/>
            <a:ext cx="8229600" cy="439738"/>
          </a:xfrm>
          <a:prstGeom prst="rect">
            <a:avLst/>
          </a:prstGeom>
        </p:spPr>
        <p:txBody>
          <a:bodyPr vert="horz"/>
          <a:lstStyle>
            <a:lvl1pPr marL="3175" indent="4763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916104" y="1460500"/>
            <a:ext cx="1977919" cy="4730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tx1"/>
                </a:solidFill>
              </a:defRPr>
            </a:lvl2pPr>
            <a:lvl3pPr marL="137160" indent="-13716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365760" indent="-18288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4pPr>
            <a:lvl5pPr marL="548640" indent="-13716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04090" y="6435251"/>
            <a:ext cx="48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C59F89-3CBB-AE4F-A789-27DA41777400}" type="slidenum">
              <a:rPr lang="en-US" sz="1000" b="0" i="0" smtClean="0">
                <a:solidFill>
                  <a:schemeClr val="accent1"/>
                </a:solidFill>
                <a:latin typeface="Arial"/>
                <a:cs typeface="Arial"/>
              </a:rPr>
              <a:pPr algn="ctr"/>
              <a:t>‹#›</a:t>
            </a:fld>
            <a:endParaRPr lang="en-US" sz="1000" b="0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8551" y="1460500"/>
            <a:ext cx="56314" cy="4730750"/>
          </a:xfrm>
          <a:prstGeom prst="rect">
            <a:avLst/>
          </a:prstGeom>
        </p:spPr>
      </p:pic>
      <p:pic>
        <p:nvPicPr>
          <p:cNvPr id="11" name="Picture 10" descr="EQUINIX_LOGO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2870" y="6168882"/>
            <a:ext cx="633330" cy="30505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23520" y="1460500"/>
            <a:ext cx="6434138" cy="9568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tx1"/>
                </a:solidFill>
              </a:defRPr>
            </a:lvl2pPr>
            <a:lvl3pPr marL="137160" indent="-13716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365760" indent="-18288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4pPr>
            <a:lvl5pPr marL="548640" indent="-13716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223520" y="2417380"/>
            <a:ext cx="6434138" cy="37515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tx1"/>
                </a:solidFill>
              </a:defRPr>
            </a:lvl2pPr>
            <a:lvl3pPr marL="137160" indent="-13716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365760" indent="-18288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4pPr>
            <a:lvl5pPr marL="548640" indent="-13716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3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&amp;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223520" y="335490"/>
            <a:ext cx="8229600" cy="665956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3520" y="770723"/>
            <a:ext cx="8229600" cy="439738"/>
          </a:xfrm>
          <a:prstGeom prst="rect">
            <a:avLst/>
          </a:prstGeom>
        </p:spPr>
        <p:txBody>
          <a:bodyPr vert="horz"/>
          <a:lstStyle>
            <a:lvl1pPr marL="3175" indent="4763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04090" y="6435251"/>
            <a:ext cx="48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C59F89-3CBB-AE4F-A789-27DA41777400}" type="slidenum">
              <a:rPr lang="en-US" sz="1000" b="0" i="0" smtClean="0">
                <a:solidFill>
                  <a:schemeClr val="accent1"/>
                </a:solidFill>
                <a:latin typeface="Arial"/>
                <a:cs typeface="Arial"/>
              </a:rPr>
              <a:pPr algn="ctr"/>
              <a:t>‹#›</a:t>
            </a:fld>
            <a:endParaRPr lang="en-US" sz="1000" b="0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4106" y="1460500"/>
            <a:ext cx="56314" cy="4730750"/>
          </a:xfrm>
          <a:prstGeom prst="rect">
            <a:avLst/>
          </a:prstGeom>
        </p:spPr>
      </p:pic>
      <p:pic>
        <p:nvPicPr>
          <p:cNvPr id="17" name="Picture 16" descr="EQUINIX_LOGO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2870" y="6168882"/>
            <a:ext cx="633330" cy="30505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223523" y="1460500"/>
            <a:ext cx="4221334" cy="473075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800"/>
              </a:spcBef>
              <a:buFont typeface="Arial"/>
              <a:buChar char="•"/>
              <a:defRPr sz="1800" b="1">
                <a:solidFill>
                  <a:schemeClr val="accent3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6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960120" indent="-228600">
              <a:spcBef>
                <a:spcPts val="200"/>
              </a:spcBef>
              <a:buFont typeface="Lucida Grande"/>
              <a:buChar char="»"/>
              <a:defRPr sz="14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44866" y="1460500"/>
            <a:ext cx="4221334" cy="473075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800"/>
              </a:spcBef>
              <a:buFont typeface="Arial"/>
              <a:buChar char="•"/>
              <a:defRPr sz="1800" b="1">
                <a:solidFill>
                  <a:schemeClr val="accent3"/>
                </a:solidFill>
              </a:defRPr>
            </a:lvl1pPr>
            <a:lvl2pPr marL="466344" indent="-228600">
              <a:spcBef>
                <a:spcPts val="200"/>
              </a:spcBef>
              <a:buFont typeface="Lucida Grande"/>
              <a:buChar char="–"/>
              <a:defRPr sz="1600">
                <a:solidFill>
                  <a:schemeClr val="tx1"/>
                </a:solidFill>
              </a:defRPr>
            </a:lvl2pPr>
            <a:lvl3pPr marL="685800" indent="-228600">
              <a:spcBef>
                <a:spcPts val="200"/>
              </a:spcBef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960120" indent="-228600">
              <a:spcBef>
                <a:spcPts val="200"/>
              </a:spcBef>
              <a:buFont typeface="Lucida Grande"/>
              <a:buChar char="»"/>
              <a:defRPr sz="1400">
                <a:solidFill>
                  <a:schemeClr val="tx1"/>
                </a:solidFill>
              </a:defRPr>
            </a:lvl4pPr>
            <a:lvl5pPr marL="777240" indent="-137160">
              <a:defRPr sz="18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41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711001"/>
            <a:ext cx="9144000" cy="146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32927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223522" y="6418239"/>
            <a:ext cx="2438400" cy="2548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AEB0B2">
                    <a:lumMod val="50000"/>
                  </a:srgbClr>
                </a:solidFill>
                <a:effectLst/>
                <a:uLnTx/>
                <a:uFillTx/>
                <a:cs typeface="+mn-cs"/>
              </a:rPr>
              <a:t>www.equinix.com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AEB0B2">
                  <a:lumMod val="50000"/>
                </a:srgb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3355974" y="6428817"/>
            <a:ext cx="2438400" cy="2548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AEB0B2">
                    <a:lumMod val="50000"/>
                  </a:srgbClr>
                </a:solidFill>
                <a:effectLst/>
                <a:uLnTx/>
                <a:uFillTx/>
                <a:cs typeface="+mn-cs"/>
              </a:rPr>
              <a:t>Equinix Confidential - © 2012 Equinix Inc.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AEB0B2">
                  <a:lumMod val="50000"/>
                </a:srgbClr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89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74" r:id="rId3"/>
    <p:sldLayoutId id="2147483679" r:id="rId4"/>
    <p:sldLayoutId id="2147483668" r:id="rId5"/>
    <p:sldLayoutId id="2147483669" r:id="rId6"/>
    <p:sldLayoutId id="2147483663" r:id="rId7"/>
    <p:sldLayoutId id="2147483681" r:id="rId8"/>
    <p:sldLayoutId id="2147483664" r:id="rId9"/>
    <p:sldLayoutId id="2147483677" r:id="rId10"/>
    <p:sldLayoutId id="2147483678" r:id="rId11"/>
    <p:sldLayoutId id="2147483666" r:id="rId12"/>
    <p:sldLayoutId id="2147483675" r:id="rId13"/>
    <p:sldLayoutId id="2147483676" r:id="rId14"/>
    <p:sldLayoutId id="2147483671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.pn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1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Interconnection Markets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en-US" sz="2400" dirty="0" smtClean="0"/>
              <a:t>RIPE 64, Ljubljana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en-US" sz="2400" dirty="0" smtClean="0"/>
              <a:t>April</a:t>
            </a:r>
            <a:r>
              <a:rPr lang="en-US" sz="2400" dirty="0" smtClean="0"/>
              <a:t> </a:t>
            </a:r>
            <a:r>
              <a:rPr lang="en-US" sz="2400" dirty="0" smtClean="0"/>
              <a:t>2012</a:t>
            </a:r>
          </a:p>
          <a:p>
            <a:pPr algn="r"/>
            <a:r>
              <a:rPr lang="en-US" sz="2400" dirty="0" smtClean="0"/>
              <a:t>Remco van Mook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 smtClean="0"/>
              <a:t>What Works &amp; What </a:t>
            </a:r>
            <a:r>
              <a:rPr lang="en-US" sz="2400" dirty="0"/>
              <a:t>D</a:t>
            </a:r>
            <a:r>
              <a:rPr lang="en-US" sz="2400" dirty="0" smtClean="0"/>
              <a:t>oesn’t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705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seriously, where?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Take Frankfurt, for example:</a:t>
            </a:r>
            <a:endParaRPr lang="en-US" dirty="0"/>
          </a:p>
        </p:txBody>
      </p:sp>
      <p:pic>
        <p:nvPicPr>
          <p:cNvPr id="6" name="Picture 5" descr="Screen Shot 2012-03-14 at 16.26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4" y="1405361"/>
            <a:ext cx="7781636" cy="4449039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7430097" y="2974839"/>
            <a:ext cx="1023023" cy="1093517"/>
          </a:xfrm>
          <a:prstGeom prst="don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2549696" y="4467680"/>
            <a:ext cx="1023023" cy="1093517"/>
          </a:xfrm>
          <a:prstGeom prst="don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7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3-15 at 11.0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0" y="1210461"/>
            <a:ext cx="7925385" cy="4944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seriously, where?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Or Amsterdam:</a:t>
            </a:r>
            <a:endParaRPr lang="en-US" dirty="0"/>
          </a:p>
        </p:txBody>
      </p:sp>
      <p:sp>
        <p:nvSpPr>
          <p:cNvPr id="3" name="Donut 2"/>
          <p:cNvSpPr/>
          <p:nvPr/>
        </p:nvSpPr>
        <p:spPr>
          <a:xfrm>
            <a:off x="5771629" y="2657367"/>
            <a:ext cx="1023023" cy="1093517"/>
          </a:xfrm>
          <a:prstGeom prst="don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654040" y="4220757"/>
            <a:ext cx="1023023" cy="1093517"/>
          </a:xfrm>
          <a:prstGeom prst="don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1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30" y="770723"/>
            <a:ext cx="8372220" cy="5274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Combination of</a:t>
            </a:r>
          </a:p>
          <a:p>
            <a:r>
              <a:rPr lang="en-US" dirty="0" smtClean="0"/>
              <a:t>Density</a:t>
            </a:r>
          </a:p>
          <a:p>
            <a:endParaRPr lang="en-US" dirty="0" smtClean="0"/>
          </a:p>
          <a:p>
            <a:r>
              <a:rPr lang="en-US" dirty="0" smtClean="0"/>
              <a:t>Cost</a:t>
            </a:r>
          </a:p>
          <a:p>
            <a:endParaRPr lang="en-US" dirty="0" smtClean="0"/>
          </a:p>
          <a:p>
            <a:r>
              <a:rPr lang="en-US" dirty="0" smtClean="0"/>
              <a:t>Regulatory framework</a:t>
            </a:r>
          </a:p>
          <a:p>
            <a:endParaRPr lang="en-US" dirty="0" smtClean="0"/>
          </a:p>
          <a:p>
            <a:r>
              <a:rPr lang="en-US" dirty="0" smtClean="0"/>
              <a:t>Availability and Scalability</a:t>
            </a:r>
          </a:p>
          <a:p>
            <a:endParaRPr lang="en-US" dirty="0" smtClean="0"/>
          </a:p>
          <a:p>
            <a:r>
              <a:rPr lang="en-US" dirty="0" smtClean="0"/>
              <a:t>Consolidated effort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1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density no gravity</a:t>
            </a:r>
          </a:p>
          <a:p>
            <a:endParaRPr lang="en-US" dirty="0" smtClean="0"/>
          </a:p>
          <a:p>
            <a:r>
              <a:rPr lang="en-US" dirty="0" smtClean="0"/>
              <a:t>Without gravity no star</a:t>
            </a:r>
          </a:p>
          <a:p>
            <a:endParaRPr lang="en-US" dirty="0" smtClean="0"/>
          </a:p>
          <a:p>
            <a:r>
              <a:rPr lang="en-US" dirty="0" smtClean="0"/>
              <a:t>Without star no black hole</a:t>
            </a:r>
          </a:p>
          <a:p>
            <a:endParaRPr lang="en-US" dirty="0" smtClean="0"/>
          </a:p>
          <a:p>
            <a:r>
              <a:rPr lang="en-US" dirty="0" smtClean="0"/>
              <a:t>Without black hole no time travel (well, maybe)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9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has to Make Sense.</a:t>
            </a:r>
          </a:p>
          <a:p>
            <a:endParaRPr lang="en-US" dirty="0" smtClean="0"/>
          </a:p>
          <a:p>
            <a:r>
              <a:rPr lang="en-US" dirty="0" smtClean="0"/>
              <a:t>Why do more people buy connectivity from a small city to a large one than the other way round?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TCO wins.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Void where prohibited</a:t>
            </a:r>
          </a:p>
          <a:p>
            <a:endParaRPr lang="en-US" dirty="0" smtClean="0"/>
          </a:p>
          <a:p>
            <a:r>
              <a:rPr lang="en-US" dirty="0" smtClean="0"/>
              <a:t>Deregulated telecoms is a big plus</a:t>
            </a:r>
          </a:p>
          <a:p>
            <a:endParaRPr lang="en-US" dirty="0" smtClean="0"/>
          </a:p>
          <a:p>
            <a:r>
              <a:rPr lang="en-US" dirty="0" smtClean="0"/>
              <a:t>It’s not just about laws</a:t>
            </a:r>
          </a:p>
          <a:p>
            <a:endParaRPr lang="en-US" dirty="0" smtClean="0"/>
          </a:p>
          <a:p>
            <a:r>
              <a:rPr lang="en-US" dirty="0" smtClean="0"/>
              <a:t>How about rules like</a:t>
            </a:r>
          </a:p>
          <a:p>
            <a:pPr lvl="1"/>
            <a:r>
              <a:rPr lang="en-US" dirty="0" smtClean="0"/>
              <a:t>Only ISPs allowed</a:t>
            </a:r>
          </a:p>
          <a:p>
            <a:pPr lvl="1"/>
            <a:r>
              <a:rPr lang="en-US" dirty="0" smtClean="0"/>
              <a:t>You MUST interconnect with everyone</a:t>
            </a:r>
          </a:p>
          <a:p>
            <a:pPr lvl="1"/>
            <a:r>
              <a:rPr lang="en-US" dirty="0" smtClean="0"/>
              <a:t>“We’re doing this to screw up $</a:t>
            </a:r>
            <a:r>
              <a:rPr lang="en-US" dirty="0" err="1" smtClean="0"/>
              <a:t>telco</a:t>
            </a:r>
            <a:r>
              <a:rPr lang="en-US" dirty="0" smtClean="0"/>
              <a:t>”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5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and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 good if it doesn’t work</a:t>
            </a:r>
          </a:p>
          <a:p>
            <a:endParaRPr lang="en-US" dirty="0"/>
          </a:p>
          <a:p>
            <a:r>
              <a:rPr lang="en-US" dirty="0" smtClean="0"/>
              <a:t>It needs to be predictable</a:t>
            </a:r>
          </a:p>
          <a:p>
            <a:endParaRPr lang="en-US" dirty="0"/>
          </a:p>
          <a:p>
            <a:r>
              <a:rPr lang="en-US" dirty="0" smtClean="0"/>
              <a:t>Needs to be sustainable in the foreseeable future</a:t>
            </a:r>
          </a:p>
          <a:p>
            <a:endParaRPr lang="en-US" dirty="0" smtClean="0"/>
          </a:p>
          <a:p>
            <a:r>
              <a:rPr lang="en-US" dirty="0" smtClean="0"/>
              <a:t>Expansion space for all is vital</a:t>
            </a:r>
          </a:p>
          <a:p>
            <a:endParaRPr lang="en-US" dirty="0"/>
          </a:p>
          <a:p>
            <a:r>
              <a:rPr lang="en-US" dirty="0" smtClean="0"/>
              <a:t>Retrofitting is almost always more expensive and more risky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0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Consolidated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need: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Space, Power and Local Connectivity</a:t>
            </a:r>
          </a:p>
          <a:p>
            <a:r>
              <a:rPr lang="en-US" dirty="0" smtClean="0"/>
              <a:t>Local/National eyeballs</a:t>
            </a:r>
          </a:p>
          <a:p>
            <a:r>
              <a:rPr lang="en-US" dirty="0"/>
              <a:t>Transport providers</a:t>
            </a:r>
          </a:p>
          <a:p>
            <a:r>
              <a:rPr lang="en-US" dirty="0" smtClean="0"/>
              <a:t>National and International Content</a:t>
            </a:r>
          </a:p>
          <a:p>
            <a:r>
              <a:rPr lang="en-US" dirty="0" smtClean="0"/>
              <a:t>Carriers</a:t>
            </a:r>
            <a:endParaRPr lang="en-US" dirty="0"/>
          </a:p>
          <a:p>
            <a:r>
              <a:rPr lang="en-US" dirty="0" smtClean="0"/>
              <a:t>Foreign eyeballs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To work together to create a SINGLE interconnection zone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1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about technology</a:t>
            </a:r>
          </a:p>
          <a:p>
            <a:endParaRPr lang="en-US" dirty="0"/>
          </a:p>
          <a:p>
            <a:r>
              <a:rPr lang="en-US" dirty="0" smtClean="0"/>
              <a:t>It’s not even about drinking beer (much)</a:t>
            </a:r>
          </a:p>
          <a:p>
            <a:endParaRPr lang="en-US" dirty="0"/>
          </a:p>
          <a:p>
            <a:r>
              <a:rPr lang="en-US" dirty="0" smtClean="0"/>
              <a:t>There’s no magic bullet</a:t>
            </a:r>
          </a:p>
          <a:p>
            <a:endParaRPr lang="en-US" dirty="0" smtClean="0"/>
          </a:p>
          <a:p>
            <a:r>
              <a:rPr lang="en-US" dirty="0" smtClean="0"/>
              <a:t>Just a lot of hard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Introduction </a:t>
            </a:r>
            <a:endParaRPr lang="en-US" dirty="0"/>
          </a:p>
        </p:txBody>
      </p:sp>
      <p:pic>
        <p:nvPicPr>
          <p:cNvPr id="5" name="Picture 4" descr="EQ-PPT-HubbingMap-2F1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077"/>
            <a:ext cx="9144000" cy="5986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904" y="3150719"/>
            <a:ext cx="8043048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kern="1200" dirty="0" smtClean="0"/>
              <a:t>5 continents, 12 countries, 38 markets, 99 datacenters</a:t>
            </a:r>
          </a:p>
          <a:p>
            <a:pPr algn="ctr"/>
            <a:endParaRPr lang="en-US" kern="1200" dirty="0"/>
          </a:p>
          <a:p>
            <a:pPr algn="ctr"/>
            <a:r>
              <a:rPr lang="en-US" kern="1200" dirty="0" smtClean="0"/>
              <a:t>…and a pile of Internet Exchanges</a:t>
            </a:r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266156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13" y="2752605"/>
            <a:ext cx="1414062" cy="1728682"/>
          </a:xfrm>
          <a:prstGeom prst="rect">
            <a:avLst/>
          </a:prstGeom>
        </p:spPr>
      </p:pic>
      <p:pic>
        <p:nvPicPr>
          <p:cNvPr id="11" name="Picture 10" descr="hom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37" y="4481287"/>
            <a:ext cx="1640767" cy="1032651"/>
          </a:xfrm>
          <a:prstGeom prst="rect">
            <a:avLst/>
          </a:prstGeom>
        </p:spPr>
      </p:pic>
      <p:pic>
        <p:nvPicPr>
          <p:cNvPr id="14" name="Picture 13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32" y="3204936"/>
            <a:ext cx="1005768" cy="940879"/>
          </a:xfrm>
          <a:prstGeom prst="rect">
            <a:avLst/>
          </a:prstGeom>
        </p:spPr>
      </p:pic>
      <p:pic>
        <p:nvPicPr>
          <p:cNvPr id="20" name="Picture 19" descr="imgr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75" y="2154941"/>
            <a:ext cx="2050143" cy="797278"/>
          </a:xfrm>
          <a:prstGeom prst="rect">
            <a:avLst/>
          </a:prstGeom>
        </p:spPr>
      </p:pic>
      <p:pic>
        <p:nvPicPr>
          <p:cNvPr id="23" name="Picture 22" descr="imgr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53" y="2206659"/>
            <a:ext cx="1223482" cy="497040"/>
          </a:xfrm>
          <a:prstGeom prst="rect">
            <a:avLst/>
          </a:prstGeom>
        </p:spPr>
      </p:pic>
      <p:pic>
        <p:nvPicPr>
          <p:cNvPr id="26" name="Picture 25" descr="imgre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17" y="2952219"/>
            <a:ext cx="1189872" cy="713923"/>
          </a:xfrm>
          <a:prstGeom prst="rect">
            <a:avLst/>
          </a:prstGeom>
        </p:spPr>
      </p:pic>
      <p:pic>
        <p:nvPicPr>
          <p:cNvPr id="27" name="Picture 26" descr="EQUINIX_LOGO.ps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4201" y="3941445"/>
            <a:ext cx="1847860" cy="890053"/>
          </a:xfrm>
          <a:prstGeom prst="rect">
            <a:avLst/>
          </a:prstGeom>
        </p:spPr>
      </p:pic>
      <p:pic>
        <p:nvPicPr>
          <p:cNvPr id="30" name="Picture 29" descr="imgres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95" y="5103446"/>
            <a:ext cx="1411515" cy="820983"/>
          </a:xfrm>
          <a:prstGeom prst="rect">
            <a:avLst/>
          </a:prstGeom>
        </p:spPr>
      </p:pic>
      <p:pic>
        <p:nvPicPr>
          <p:cNvPr id="33" name="Picture 32" descr="imgres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98" y="5175662"/>
            <a:ext cx="1093039" cy="807358"/>
          </a:xfrm>
          <a:prstGeom prst="rect">
            <a:avLst/>
          </a:prstGeom>
        </p:spPr>
      </p:pic>
      <p:pic>
        <p:nvPicPr>
          <p:cNvPr id="36" name="Picture 35" descr="imgres.jpe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9" r="-32" b="27641"/>
          <a:stretch/>
        </p:blipFill>
        <p:spPr>
          <a:xfrm>
            <a:off x="3740239" y="1647919"/>
            <a:ext cx="1495136" cy="6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7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Price of Bandwidth, in bulk, per Mbps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Western Europe, early-mid 2011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10366" y="1071056"/>
            <a:ext cx="4363254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Courier New"/>
                <a:cs typeface="Courier New"/>
              </a:rPr>
              <a:t>A EUR80 fiber cross </a:t>
            </a:r>
            <a:r>
              <a:rPr lang="nl-NL" sz="1600" dirty="0" err="1" smtClean="0">
                <a:latin typeface="Courier New"/>
                <a:cs typeface="Courier New"/>
              </a:rPr>
              <a:t>connect</a:t>
            </a:r>
            <a:r>
              <a:rPr lang="nl-NL" sz="1600" dirty="0" smtClean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nl-NL" sz="1600" dirty="0" smtClean="0">
                <a:latin typeface="Courier New"/>
                <a:cs typeface="Courier New"/>
              </a:rPr>
              <a:t>Internet Exchange traffic:</a:t>
            </a:r>
          </a:p>
          <a:p>
            <a:pPr marL="0" indent="0">
              <a:buNone/>
            </a:pPr>
            <a:r>
              <a:rPr lang="nl-NL" sz="1600" dirty="0" smtClean="0">
                <a:latin typeface="Courier New"/>
                <a:cs typeface="Courier New"/>
              </a:rPr>
              <a:t>Backbone traffic Western Europe:              </a:t>
            </a:r>
          </a:p>
          <a:p>
            <a:pPr marL="0" indent="0">
              <a:buNone/>
            </a:pPr>
            <a:r>
              <a:rPr lang="nl-NL" sz="1600" dirty="0" err="1" smtClean="0">
                <a:latin typeface="Courier New"/>
                <a:cs typeface="Courier New"/>
              </a:rPr>
              <a:t>Transatlantic</a:t>
            </a:r>
            <a:r>
              <a:rPr lang="nl-NL" sz="1600" dirty="0" smtClean="0">
                <a:latin typeface="Courier New"/>
                <a:cs typeface="Courier New"/>
              </a:rPr>
              <a:t> traffic, </a:t>
            </a:r>
            <a:r>
              <a:rPr lang="nl-NL" sz="1600" dirty="0" err="1" smtClean="0">
                <a:latin typeface="Courier New"/>
                <a:cs typeface="Courier New"/>
              </a:rPr>
              <a:t>wholesale</a:t>
            </a:r>
            <a:r>
              <a:rPr lang="nl-NL" sz="1600" dirty="0" smtClean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nl-NL" sz="1600" dirty="0" smtClean="0">
                <a:latin typeface="Courier New"/>
                <a:cs typeface="Courier New"/>
              </a:rPr>
              <a:t>Internet Transit, </a:t>
            </a:r>
            <a:r>
              <a:rPr lang="nl-NL" sz="1600" dirty="0" err="1" smtClean="0">
                <a:latin typeface="Courier New"/>
                <a:cs typeface="Courier New"/>
              </a:rPr>
              <a:t>wholesale</a:t>
            </a:r>
            <a:r>
              <a:rPr lang="nl-NL" sz="1600" dirty="0" smtClean="0">
                <a:latin typeface="Courier New"/>
                <a:cs typeface="Courier New"/>
              </a:rPr>
              <a:t>:	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smtClean="0">
                <a:latin typeface="Courier New"/>
                <a:cs typeface="Courier New"/>
              </a:rPr>
              <a:t>                 </a:t>
            </a:r>
          </a:p>
          <a:p>
            <a:pPr marL="0" indent="0">
              <a:buNone/>
            </a:pPr>
            <a:r>
              <a:rPr lang="nl-NL" sz="1600" dirty="0" smtClean="0">
                <a:latin typeface="Courier New"/>
                <a:cs typeface="Courier New"/>
              </a:rPr>
              <a:t>Internet Transit, </a:t>
            </a:r>
            <a:r>
              <a:rPr lang="nl-NL" sz="1600" dirty="0" err="1" smtClean="0">
                <a:latin typeface="Courier New"/>
                <a:cs typeface="Courier New"/>
              </a:rPr>
              <a:t>retail</a:t>
            </a:r>
            <a:r>
              <a:rPr lang="nl-NL" sz="1600" dirty="0" smtClean="0">
                <a:latin typeface="Courier New"/>
                <a:cs typeface="Courier New"/>
              </a:rPr>
              <a:t>:</a:t>
            </a:r>
            <a:r>
              <a:rPr lang="nl-NL" sz="1600" dirty="0">
                <a:latin typeface="Courier New"/>
                <a:cs typeface="Courier New"/>
              </a:rPr>
              <a:t>	</a:t>
            </a:r>
            <a:r>
              <a:rPr lang="nl-NL" sz="1600" dirty="0" smtClean="0">
                <a:latin typeface="Courier New"/>
                <a:cs typeface="Courier New"/>
              </a:rPr>
              <a:t>	</a:t>
            </a:r>
          </a:p>
          <a:p>
            <a:pPr marL="0" indent="0">
              <a:buNone/>
            </a:pPr>
            <a:r>
              <a:rPr lang="nl-NL" sz="1600" dirty="0" smtClean="0">
                <a:latin typeface="Courier New"/>
                <a:cs typeface="Courier New"/>
              </a:rPr>
              <a:t>Broadband Internet, </a:t>
            </a:r>
            <a:r>
              <a:rPr lang="nl-NL" sz="1600" dirty="0" err="1" smtClean="0">
                <a:latin typeface="Courier New"/>
                <a:cs typeface="Courier New"/>
              </a:rPr>
              <a:t>consumer</a:t>
            </a:r>
            <a:r>
              <a:rPr lang="nl-NL" sz="1600" dirty="0" smtClean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nl-NL" sz="1600" dirty="0" smtClean="0">
                <a:latin typeface="Courier New"/>
                <a:cs typeface="Courier New"/>
              </a:rPr>
              <a:t>National Ethernet service:	</a:t>
            </a:r>
          </a:p>
          <a:p>
            <a:pPr marL="0" indent="0">
              <a:buNone/>
            </a:pPr>
            <a:r>
              <a:rPr lang="nl-NL" sz="1600" dirty="0" smtClean="0">
                <a:latin typeface="Courier New"/>
                <a:cs typeface="Courier New"/>
              </a:rPr>
              <a:t>3G mobile data, </a:t>
            </a:r>
            <a:r>
              <a:rPr lang="nl-NL" sz="1600" dirty="0" err="1" smtClean="0">
                <a:latin typeface="Courier New"/>
                <a:cs typeface="Courier New"/>
              </a:rPr>
              <a:t>national</a:t>
            </a:r>
            <a:r>
              <a:rPr lang="nl-NL" sz="1600" dirty="0" smtClean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nl-NL" sz="1600" dirty="0" smtClean="0">
                <a:latin typeface="Courier New"/>
                <a:cs typeface="Courier New"/>
              </a:rPr>
              <a:t>GSM voice call, </a:t>
            </a:r>
            <a:r>
              <a:rPr lang="nl-NL" sz="1600" dirty="0" err="1" smtClean="0">
                <a:latin typeface="Courier New"/>
                <a:cs typeface="Courier New"/>
              </a:rPr>
              <a:t>national</a:t>
            </a:r>
            <a:r>
              <a:rPr lang="nl-NL" sz="1600" dirty="0" smtClean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nl-NL" sz="1600" dirty="0" smtClean="0">
                <a:latin typeface="Courier New"/>
                <a:cs typeface="Courier New"/>
              </a:rPr>
              <a:t>3G mobile data, </a:t>
            </a:r>
            <a:r>
              <a:rPr lang="nl-NL" sz="1600" dirty="0" err="1" smtClean="0">
                <a:latin typeface="Courier New"/>
                <a:cs typeface="Courier New"/>
              </a:rPr>
              <a:t>roaming</a:t>
            </a:r>
            <a:r>
              <a:rPr lang="nl-NL" sz="1600" dirty="0" smtClean="0">
                <a:latin typeface="Courier New"/>
                <a:cs typeface="Courier New"/>
              </a:rPr>
              <a:t> low:</a:t>
            </a:r>
          </a:p>
          <a:p>
            <a:pPr marL="0" indent="0">
              <a:buNone/>
            </a:pPr>
            <a:r>
              <a:rPr lang="nl-NL" sz="1600" dirty="0" smtClean="0">
                <a:latin typeface="Courier New"/>
                <a:cs typeface="Courier New"/>
              </a:rPr>
              <a:t>3G mobile data, roaming high:</a:t>
            </a:r>
          </a:p>
          <a:p>
            <a:pPr marL="0" indent="0">
              <a:buNone/>
            </a:pPr>
            <a:r>
              <a:rPr lang="nl-NL" sz="1600" dirty="0" smtClean="0">
                <a:latin typeface="Courier New"/>
                <a:cs typeface="Courier New"/>
              </a:rPr>
              <a:t>GSM voice call, </a:t>
            </a:r>
            <a:r>
              <a:rPr lang="nl-NL" sz="1600" dirty="0" err="1" smtClean="0">
                <a:latin typeface="Courier New"/>
                <a:cs typeface="Courier New"/>
              </a:rPr>
              <a:t>roaming</a:t>
            </a:r>
            <a:r>
              <a:rPr lang="nl-NL" sz="1600" dirty="0" smtClean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nl-NL" sz="1600" dirty="0" smtClean="0">
                <a:latin typeface="Courier New"/>
                <a:cs typeface="Courier New"/>
              </a:rPr>
              <a:t>SMS </a:t>
            </a:r>
            <a:r>
              <a:rPr lang="nl-NL" sz="1600" dirty="0" err="1" smtClean="0">
                <a:latin typeface="Courier New"/>
                <a:cs typeface="Courier New"/>
              </a:rPr>
              <a:t>Text</a:t>
            </a:r>
            <a:r>
              <a:rPr lang="nl-NL" sz="1600" dirty="0" smtClean="0">
                <a:latin typeface="Courier New"/>
                <a:cs typeface="Courier New"/>
              </a:rPr>
              <a:t> </a:t>
            </a:r>
            <a:r>
              <a:rPr lang="nl-NL" sz="1600" dirty="0" err="1" smtClean="0">
                <a:latin typeface="Courier New"/>
                <a:cs typeface="Courier New"/>
              </a:rPr>
              <a:t>Messages</a:t>
            </a:r>
            <a:r>
              <a:rPr lang="nl-NL" sz="1600" dirty="0" smtClean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nl-NL" sz="1600" dirty="0" smtClean="0">
                <a:latin typeface="Courier New"/>
                <a:cs typeface="Courier New"/>
              </a:rPr>
              <a:t>SMS Text Messages, </a:t>
            </a:r>
            <a:r>
              <a:rPr lang="nl-NL" sz="1600" dirty="0" err="1" smtClean="0">
                <a:latin typeface="Courier New"/>
                <a:cs typeface="Courier New"/>
              </a:rPr>
              <a:t>roaming</a:t>
            </a:r>
            <a:r>
              <a:rPr lang="nl-NL" sz="1600" dirty="0" smtClean="0">
                <a:latin typeface="Courier New"/>
                <a:cs typeface="Courier New"/>
              </a:rPr>
              <a:t>:</a:t>
            </a:r>
            <a:endParaRPr lang="nl-NL" sz="1600" dirty="0">
              <a:latin typeface="Courier New"/>
              <a:cs typeface="Courier New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38995" y="1096109"/>
            <a:ext cx="2504177" cy="50691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0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6344" indent="-228600" algn="l" defTabSz="457200" rtl="0" eaLnBrk="1" latinLnBrk="0" hangingPunct="1">
              <a:spcBef>
                <a:spcPts val="200"/>
              </a:spcBef>
              <a:buFont typeface="Lucida Grande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457200" rtl="0" eaLnBrk="1" latinLnBrk="0" hangingPunct="1">
              <a:spcBef>
                <a:spcPts val="200"/>
              </a:spcBef>
              <a:buFont typeface="Lucida Grande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1600" dirty="0" smtClean="0">
                <a:latin typeface="Courier New"/>
                <a:cs typeface="Courier New"/>
              </a:rPr>
              <a:t>$0.01</a:t>
            </a:r>
          </a:p>
          <a:p>
            <a:pPr marL="0" indent="0" algn="r">
              <a:buNone/>
            </a:pPr>
            <a:r>
              <a:rPr lang="nl-NL" sz="1600" dirty="0" smtClean="0">
                <a:latin typeface="Courier New"/>
                <a:cs typeface="Courier New"/>
              </a:rPr>
              <a:t>$0.25*</a:t>
            </a:r>
          </a:p>
          <a:p>
            <a:pPr marL="0" indent="0" algn="r">
              <a:buNone/>
            </a:pPr>
            <a:r>
              <a:rPr lang="nl-NL" sz="1600" dirty="0" smtClean="0">
                <a:latin typeface="Courier New"/>
                <a:cs typeface="Courier New"/>
              </a:rPr>
              <a:t>$0.50</a:t>
            </a:r>
          </a:p>
          <a:p>
            <a:pPr marL="0" indent="0" algn="r">
              <a:buNone/>
            </a:pPr>
            <a:r>
              <a:rPr lang="nl-NL" sz="1600" dirty="0" smtClean="0">
                <a:latin typeface="Courier New"/>
                <a:cs typeface="Courier New"/>
              </a:rPr>
              <a:t>$1</a:t>
            </a:r>
          </a:p>
          <a:p>
            <a:pPr marL="0" indent="0" algn="r">
              <a:buNone/>
            </a:pPr>
            <a:r>
              <a:rPr lang="nl-NL" sz="1600" dirty="0" smtClean="0">
                <a:latin typeface="Courier New"/>
                <a:cs typeface="Courier New"/>
              </a:rPr>
              <a:t>$2</a:t>
            </a:r>
          </a:p>
          <a:p>
            <a:pPr marL="0" indent="0" algn="r">
              <a:buNone/>
            </a:pPr>
            <a:r>
              <a:rPr lang="nl-NL" sz="1600" dirty="0" smtClean="0">
                <a:latin typeface="Courier New"/>
                <a:cs typeface="Courier New"/>
              </a:rPr>
              <a:t>$15</a:t>
            </a:r>
          </a:p>
          <a:p>
            <a:pPr marL="0" indent="0" algn="r">
              <a:buNone/>
            </a:pPr>
            <a:r>
              <a:rPr lang="nl-NL" sz="1600" dirty="0" smtClean="0">
                <a:latin typeface="Courier New"/>
                <a:cs typeface="Courier New"/>
              </a:rPr>
              <a:t>$50</a:t>
            </a:r>
          </a:p>
          <a:p>
            <a:pPr marL="0" indent="0" algn="r">
              <a:buNone/>
            </a:pPr>
            <a:r>
              <a:rPr lang="nl-NL" sz="1600" dirty="0" smtClean="0">
                <a:latin typeface="Courier New"/>
                <a:cs typeface="Courier New"/>
              </a:rPr>
              <a:t>$180</a:t>
            </a:r>
          </a:p>
          <a:p>
            <a:pPr marL="0" indent="0" algn="r">
              <a:buNone/>
            </a:pPr>
            <a:r>
              <a:rPr lang="nl-NL" sz="1600" dirty="0" smtClean="0">
                <a:latin typeface="Courier New"/>
                <a:cs typeface="Courier New"/>
              </a:rPr>
              <a:t>$11,400</a:t>
            </a:r>
          </a:p>
          <a:p>
            <a:pPr marL="0" indent="0" algn="r">
              <a:buNone/>
            </a:pPr>
            <a:r>
              <a:rPr lang="nl-NL" sz="1600" dirty="0" smtClean="0">
                <a:latin typeface="Courier New"/>
                <a:cs typeface="Courier New"/>
              </a:rPr>
              <a:t>$483,840</a:t>
            </a:r>
          </a:p>
          <a:p>
            <a:pPr marL="0" indent="0" algn="r">
              <a:buNone/>
            </a:pPr>
            <a:r>
              <a:rPr lang="nl-NL" sz="1600" dirty="0" smtClean="0">
                <a:latin typeface="Courier New"/>
                <a:cs typeface="Courier New"/>
              </a:rPr>
              <a:t>$834,000</a:t>
            </a:r>
          </a:p>
          <a:p>
            <a:pPr marL="0" indent="0" algn="r">
              <a:buNone/>
            </a:pPr>
            <a:r>
              <a:rPr lang="nl-NL" sz="1600" dirty="0" smtClean="0">
                <a:latin typeface="Courier New"/>
                <a:cs typeface="Courier New"/>
              </a:rPr>
              <a:t>$3,127,500</a:t>
            </a:r>
          </a:p>
          <a:p>
            <a:pPr marL="0" indent="0" algn="r">
              <a:buNone/>
            </a:pPr>
            <a:r>
              <a:rPr lang="nl-NL" sz="1600" dirty="0" smtClean="0">
                <a:latin typeface="Courier New"/>
                <a:cs typeface="Courier New"/>
              </a:rPr>
              <a:t>$3,338,496</a:t>
            </a:r>
          </a:p>
          <a:p>
            <a:pPr marL="0" indent="0" algn="r">
              <a:buNone/>
            </a:pPr>
            <a:r>
              <a:rPr lang="nl-NL" sz="1600" dirty="0" smtClean="0">
                <a:latin typeface="Courier New"/>
                <a:cs typeface="Courier New"/>
              </a:rPr>
              <a:t>$210,000,000</a:t>
            </a:r>
            <a:endParaRPr lang="nl-NL" sz="1600" dirty="0">
              <a:latin typeface="Courier New"/>
              <a:cs typeface="Courier New"/>
            </a:endParaRPr>
          </a:p>
          <a:p>
            <a:pPr marL="0" indent="0" algn="r">
              <a:buNone/>
            </a:pPr>
            <a:r>
              <a:rPr lang="nl-NL" sz="1600" dirty="0" smtClean="0">
                <a:latin typeface="Courier New"/>
                <a:cs typeface="Courier New"/>
              </a:rPr>
              <a:t>$1,166,400,000	 </a:t>
            </a:r>
            <a:endParaRPr lang="nl-NL" sz="1600" dirty="0">
              <a:latin typeface="Courier New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8298" y="2579572"/>
            <a:ext cx="5879442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  <a:latin typeface="Courier New"/>
              <a:cs typeface="Courier New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ourier New"/>
                <a:cs typeface="Courier New"/>
              </a:rPr>
              <a:t>Carrier Pigeon:       $2500 (</a:t>
            </a:r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est</a:t>
            </a:r>
            <a:r>
              <a:rPr lang="en-US" b="1" dirty="0" smtClean="0">
                <a:solidFill>
                  <a:schemeClr val="bg1"/>
                </a:solidFill>
                <a:latin typeface="Courier New"/>
                <a:cs typeface="Courier New"/>
              </a:rPr>
              <a:t>)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ourier New"/>
              <a:cs typeface="Courier New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862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 Emptor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man’s success is another man’s failure</a:t>
            </a:r>
          </a:p>
          <a:p>
            <a:endParaRPr lang="en-US" dirty="0"/>
          </a:p>
          <a:p>
            <a:r>
              <a:rPr lang="en-US" dirty="0" smtClean="0"/>
              <a:t>Local relevance is better than no relevance at all</a:t>
            </a:r>
          </a:p>
          <a:p>
            <a:endParaRPr lang="en-US" dirty="0"/>
          </a:p>
          <a:p>
            <a:r>
              <a:rPr lang="en-US" dirty="0" smtClean="0"/>
              <a:t>Building Interconnection markets is hard, 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akes significant amounts of time and resources </a:t>
            </a:r>
          </a:p>
          <a:p>
            <a:endParaRPr lang="en-US" dirty="0" smtClean="0"/>
          </a:p>
          <a:p>
            <a:r>
              <a:rPr lang="en-US" dirty="0" smtClean="0"/>
              <a:t>and inordinate amounts of </a:t>
            </a:r>
            <a:r>
              <a:rPr lang="en-US" u="sng" dirty="0" smtClean="0"/>
              <a:t>cooperation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0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Healthy Interconnection market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Has sufficient critical mass to be self-perpetuating</a:t>
            </a:r>
          </a:p>
          <a:p>
            <a:endParaRPr lang="en-US" dirty="0"/>
          </a:p>
          <a:p>
            <a:r>
              <a:rPr lang="en-US" dirty="0" smtClean="0"/>
              <a:t>Has at least a regional significance</a:t>
            </a:r>
          </a:p>
          <a:p>
            <a:endParaRPr lang="en-US" dirty="0"/>
          </a:p>
          <a:p>
            <a:r>
              <a:rPr lang="en-US" dirty="0" smtClean="0"/>
              <a:t>Minimizes duplication of effort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3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Basic Motivators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does a network expand its footprint?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Increase </a:t>
            </a:r>
            <a:r>
              <a:rPr lang="en-US" dirty="0"/>
              <a:t>R</a:t>
            </a:r>
            <a:r>
              <a:rPr lang="en-US" dirty="0" smtClean="0"/>
              <a:t>evenue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Reduce </a:t>
            </a:r>
            <a:r>
              <a:rPr lang="en-US" dirty="0"/>
              <a:t>C</a:t>
            </a:r>
            <a:r>
              <a:rPr lang="en-US" dirty="0" smtClean="0"/>
              <a:t>ost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Improve </a:t>
            </a:r>
            <a:r>
              <a:rPr lang="en-US" dirty="0"/>
              <a:t>Q</a:t>
            </a:r>
            <a:r>
              <a:rPr lang="en-US" dirty="0" smtClean="0"/>
              <a:t>uality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These decisions are made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different reasons, </a:t>
            </a:r>
          </a:p>
          <a:p>
            <a:r>
              <a:rPr lang="en-US" dirty="0"/>
              <a:t>B</a:t>
            </a:r>
            <a:r>
              <a:rPr lang="en-US" dirty="0" smtClean="0"/>
              <a:t>y different people, </a:t>
            </a:r>
          </a:p>
          <a:p>
            <a:r>
              <a:rPr lang="en-US" dirty="0"/>
              <a:t>I</a:t>
            </a:r>
            <a:r>
              <a:rPr lang="en-US" dirty="0" smtClean="0"/>
              <a:t>n different parts of an </a:t>
            </a:r>
            <a:r>
              <a:rPr lang="en-US" dirty="0" err="1" smtClean="0"/>
              <a:t>organisation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9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Singapore</a:t>
            </a:r>
          </a:p>
          <a:p>
            <a:r>
              <a:rPr lang="en-US" dirty="0" smtClean="0"/>
              <a:t>Silicon Valley</a:t>
            </a:r>
          </a:p>
          <a:p>
            <a:r>
              <a:rPr lang="en-US" dirty="0" smtClean="0"/>
              <a:t>Washington DC</a:t>
            </a:r>
          </a:p>
          <a:p>
            <a:r>
              <a:rPr lang="en-US" dirty="0" smtClean="0"/>
              <a:t>New York</a:t>
            </a:r>
          </a:p>
          <a:p>
            <a:r>
              <a:rPr lang="en-US" dirty="0" smtClean="0"/>
              <a:t>London</a:t>
            </a:r>
          </a:p>
          <a:p>
            <a:r>
              <a:rPr lang="en-US" dirty="0" smtClean="0"/>
              <a:t>Amsterdam</a:t>
            </a:r>
          </a:p>
          <a:p>
            <a:r>
              <a:rPr lang="en-US" dirty="0" smtClean="0"/>
              <a:t>Frankfurt</a:t>
            </a:r>
          </a:p>
          <a:p>
            <a:r>
              <a:rPr lang="en-US" dirty="0" smtClean="0"/>
              <a:t>Moscow (!)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And on a more limited scale:</a:t>
            </a:r>
            <a:br>
              <a:rPr lang="en-US" dirty="0" smtClean="0"/>
            </a:br>
            <a:r>
              <a:rPr lang="en-US" dirty="0" smtClean="0"/>
              <a:t>Stockholm, Prague, Budapest, Milan, Zurich, Madrid</a:t>
            </a:r>
            <a:r>
              <a:rPr lang="en-US" dirty="0" smtClean="0"/>
              <a:t>, 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5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seriously, where?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23141465"/>
              </p:ext>
            </p:extLst>
          </p:nvPr>
        </p:nvGraphicFramePr>
        <p:xfrm>
          <a:off x="1044190" y="995786"/>
          <a:ext cx="6706658" cy="527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520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4D4D4F"/>
      </a:lt2>
      <a:accent1>
        <a:srgbClr val="8A8C8E"/>
      </a:accent1>
      <a:accent2>
        <a:srgbClr val="A5A7A9"/>
      </a:accent2>
      <a:accent3>
        <a:srgbClr val="FF0000"/>
      </a:accent3>
      <a:accent4>
        <a:srgbClr val="FF8C00"/>
      </a:accent4>
      <a:accent5>
        <a:srgbClr val="003A81"/>
      </a:accent5>
      <a:accent6>
        <a:srgbClr val="68ACDC"/>
      </a:accent6>
      <a:hlink>
        <a:srgbClr val="003A81"/>
      </a:hlink>
      <a:folHlink>
        <a:srgbClr val="5800B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67FD4664267D4894941E344ECEDA3B" ma:contentTypeVersion="1" ma:contentTypeDescription="Create a new document." ma:contentTypeScope="" ma:versionID="a6ea3ca55ea36e7f32e92413da35a3d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6e0d0bc20b70068c0a91088bccb0f1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Kpi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8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pi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AE79D61-85B2-4A20-AB1E-090BC42EA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958F66-09B0-4E45-9CE2-3034AA7310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8AEF13-09B4-45D9-ADD5-C4B62B80631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471</Words>
  <Application>Microsoft Macintosh PowerPoint</Application>
  <PresentationFormat>On-screen Show (4:3)</PresentationFormat>
  <Paragraphs>157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Custom Design</vt:lpstr>
      <vt:lpstr>PowerPoint Presentation</vt:lpstr>
      <vt:lpstr>Quick Introduction </vt:lpstr>
      <vt:lpstr>About me</vt:lpstr>
      <vt:lpstr>The Price of Bandwidth, in bulk, per Mbps</vt:lpstr>
      <vt:lpstr>Caveat Emptor</vt:lpstr>
      <vt:lpstr>Definition time</vt:lpstr>
      <vt:lpstr>3 Basic Motivators</vt:lpstr>
      <vt:lpstr>Where does it work?</vt:lpstr>
      <vt:lpstr>No seriously, where?</vt:lpstr>
      <vt:lpstr>No seriously, where?</vt:lpstr>
      <vt:lpstr>No seriously, where?</vt:lpstr>
      <vt:lpstr>Why does it work?</vt:lpstr>
      <vt:lpstr>Density</vt:lpstr>
      <vt:lpstr>Cost</vt:lpstr>
      <vt:lpstr>Regulatory framework</vt:lpstr>
      <vt:lpstr>Availability and Scalability</vt:lpstr>
      <vt:lpstr>Consolidated effort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</dc:creator>
  <cp:lastModifiedBy>Remco  van Mook</cp:lastModifiedBy>
  <cp:revision>275</cp:revision>
  <dcterms:created xsi:type="dcterms:W3CDTF">2012-02-16T22:27:46Z</dcterms:created>
  <dcterms:modified xsi:type="dcterms:W3CDTF">2012-04-18T07:10:08Z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0x0101005667FD4664267D4894941E344ECEDA3B</vt:lpwstr>
  </property>
</Properties>
</file>