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5" r:id="rId3"/>
    <p:sldId id="288" r:id="rId4"/>
    <p:sldId id="290" r:id="rId5"/>
    <p:sldId id="289" r:id="rId6"/>
    <p:sldId id="285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70" r:id="rId16"/>
  </p:sldIdLst>
  <p:sldSz cx="9144000" cy="6858000" type="screen4x3"/>
  <p:notesSz cx="6646863" cy="97774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1B1B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234" autoAdjust="0"/>
  </p:normalViewPr>
  <p:slideViewPr>
    <p:cSldViewPr snapToGrid="0" showGuides="1">
      <p:cViewPr varScale="1">
        <p:scale>
          <a:sx n="93" d="100"/>
          <a:sy n="93" d="100"/>
        </p:scale>
        <p:origin x="-108" y="-420"/>
      </p:cViewPr>
      <p:guideLst>
        <p:guide orient="horz" pos="4200"/>
        <p:guide orient="horz" pos="4031"/>
        <p:guide orient="horz" pos="2160"/>
        <p:guide pos="5759"/>
        <p:guide pos="304"/>
        <p:guide pos="5"/>
        <p:guide pos="3984"/>
        <p:guide pos="84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2184" y="-90"/>
      </p:cViewPr>
      <p:guideLst>
        <p:guide orient="horz" pos="3079"/>
        <p:guide pos="209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5550" y="0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8D4C0A-3B84-49A0-9C33-7B15B3617466}" type="datetimeFigureOut">
              <a:rPr lang="nl-BE" smtClean="0"/>
              <a:t>17/04/2012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6875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5550" y="9286875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B95B1-8454-4612-8760-A6C2C8622E88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72272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307" cy="488871"/>
          </a:xfrm>
          <a:prstGeom prst="rect">
            <a:avLst/>
          </a:prstGeom>
        </p:spPr>
        <p:txBody>
          <a:bodyPr vert="horz" lIns="93848" tIns="46924" rIns="93848" bIns="4692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018" y="0"/>
            <a:ext cx="2880307" cy="488871"/>
          </a:xfrm>
          <a:prstGeom prst="rect">
            <a:avLst/>
          </a:prstGeom>
        </p:spPr>
        <p:txBody>
          <a:bodyPr vert="horz" lIns="93848" tIns="46924" rIns="93848" bIns="46924" rtlCol="0"/>
          <a:lstStyle>
            <a:lvl1pPr algn="r">
              <a:defRPr sz="1200"/>
            </a:lvl1pPr>
          </a:lstStyle>
          <a:p>
            <a:fld id="{5A078218-E8AE-44C2-8A54-41E27CE4B002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81063" y="733425"/>
            <a:ext cx="4884737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48" tIns="46924" rIns="93848" bIns="469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687" y="4644271"/>
            <a:ext cx="5317490" cy="4399836"/>
          </a:xfrm>
          <a:prstGeom prst="rect">
            <a:avLst/>
          </a:prstGeom>
        </p:spPr>
        <p:txBody>
          <a:bodyPr vert="horz" lIns="93848" tIns="46924" rIns="93848" bIns="469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6846"/>
            <a:ext cx="2880307" cy="488871"/>
          </a:xfrm>
          <a:prstGeom prst="rect">
            <a:avLst/>
          </a:prstGeom>
        </p:spPr>
        <p:txBody>
          <a:bodyPr vert="horz" lIns="93848" tIns="46924" rIns="93848" bIns="4692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018" y="9286846"/>
            <a:ext cx="2880307" cy="488871"/>
          </a:xfrm>
          <a:prstGeom prst="rect">
            <a:avLst/>
          </a:prstGeom>
        </p:spPr>
        <p:txBody>
          <a:bodyPr vert="horz" lIns="93848" tIns="46924" rIns="93848" bIns="46924" rtlCol="0" anchor="b"/>
          <a:lstStyle>
            <a:lvl1pPr algn="r">
              <a:defRPr sz="1200"/>
            </a:lvl1pPr>
          </a:lstStyle>
          <a:p>
            <a:fld id="{816E0FF3-782A-49C2-8898-7964B0EEA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607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Voor Daniv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>
          <a:xfrm>
            <a:off x="0" y="270663"/>
            <a:ext cx="9144000" cy="658733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0895" y="1677025"/>
            <a:ext cx="5773738" cy="1752600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7841" y="661633"/>
            <a:ext cx="5691223" cy="990892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Voor Daniv2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>
          <a:xfrm>
            <a:off x="0" y="1"/>
            <a:ext cx="914241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148480"/>
            <a:ext cx="6585572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/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3679546"/>
            <a:ext cx="6585572" cy="727354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section subtitle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Voor Daniv12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250" y="2652"/>
            <a:ext cx="6332399" cy="136300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3"/>
              </a:buClr>
              <a:defRPr sz="22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nobullet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Voor Daniv12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250" y="2652"/>
            <a:ext cx="6332399" cy="136300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1200"/>
              </a:spcBef>
              <a:buFontTx/>
              <a:buNone/>
              <a:defRPr sz="2200"/>
            </a:lvl1pPr>
            <a:lvl2pPr marL="182563" indent="-182563">
              <a:defRPr/>
            </a:lvl2pPr>
            <a:lvl3pPr marL="446088" indent="-176213">
              <a:tabLst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Voor Daniv12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250" y="2652"/>
            <a:ext cx="6332399" cy="13630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Voor Daniv2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241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148480"/>
            <a:ext cx="6585572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/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3679546"/>
            <a:ext cx="6585572" cy="727354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section subtitle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oe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6353032" cy="13752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2"/>
              </a:buClr>
              <a:defRPr sz="2200"/>
            </a:lvl1pPr>
            <a:lvl3pPr>
              <a:defRPr/>
            </a:lvl3pPr>
            <a:lvl4pPr marL="1257300" indent="-228600">
              <a:buFont typeface="Arial" pitchFamily="34" charset="0"/>
              <a:buChar char="•"/>
              <a:defRPr sz="14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err="1" smtClean="0"/>
              <a:t>sdfsf</a:t>
            </a:r>
            <a:endParaRPr lang="en-US" dirty="0" smtClean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nobullet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oe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6353032" cy="13752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1200"/>
              </a:spcBef>
              <a:buFontTx/>
              <a:buNone/>
              <a:defRPr sz="2200"/>
            </a:lvl1pPr>
            <a:lvl2pPr marL="182563" indent="-182563">
              <a:defRPr/>
            </a:lvl2pPr>
            <a:lvl3pPr marL="446088" indent="-176213">
              <a:tabLst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oe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6353032" cy="137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Voor Daniv1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>
          <a:xfrm>
            <a:off x="-1587" y="0"/>
            <a:ext cx="6338888" cy="136445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6268" y="2435961"/>
            <a:ext cx="6684797" cy="3704831"/>
          </a:xfrm>
        </p:spPr>
        <p:txBody>
          <a:bodyPr/>
          <a:lstStyle>
            <a:lvl1pPr>
              <a:buClr>
                <a:schemeClr val="accent4"/>
              </a:buClr>
              <a:defRPr sz="22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82600" y="1867527"/>
            <a:ext cx="1639012" cy="315138"/>
          </a:xfrm>
          <a:prstGeom prst="roundRect">
            <a:avLst>
              <a:gd name="adj" fmla="val 39095"/>
            </a:avLst>
          </a:prstGeom>
          <a:solidFill>
            <a:schemeClr val="accent4"/>
          </a:solidFill>
        </p:spPr>
        <p:txBody>
          <a:bodyPr tIns="0" bIns="0" anchor="ctr" anchorCtr="0">
            <a:noAutofit/>
          </a:bodyPr>
          <a:lstStyle>
            <a:lvl1pPr marL="0" indent="0">
              <a:buFontTx/>
              <a:buNone/>
              <a:defRPr sz="1300" b="1">
                <a:solidFill>
                  <a:schemeClr val="bg1"/>
                </a:solidFill>
              </a:defRPr>
            </a:lvl1pPr>
            <a:lvl2pPr>
              <a:buFontTx/>
              <a:buNone/>
              <a:defRPr sz="1300" b="1">
                <a:solidFill>
                  <a:schemeClr val="bg1"/>
                </a:solidFill>
              </a:defRPr>
            </a:lvl2pPr>
            <a:lvl3pPr>
              <a:buFontTx/>
              <a:buNone/>
              <a:defRPr sz="1300" b="1">
                <a:solidFill>
                  <a:schemeClr val="bg1"/>
                </a:solidFill>
              </a:defRPr>
            </a:lvl3pPr>
            <a:lvl4pPr>
              <a:buFontTx/>
              <a:buNone/>
              <a:defRPr sz="1300" b="1">
                <a:solidFill>
                  <a:schemeClr val="bg1"/>
                </a:solidFill>
              </a:defRPr>
            </a:lvl4pPr>
            <a:lvl5pPr>
              <a:buFontTx/>
              <a:buNone/>
              <a:defRPr sz="13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_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Voor Daniv2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148480"/>
            <a:ext cx="6585572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/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3679546"/>
            <a:ext cx="6585572" cy="727354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section subtitle (if required)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Voor Daniv1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>
          <a:xfrm>
            <a:off x="-1587" y="0"/>
            <a:ext cx="6338888" cy="136445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4"/>
              </a:buClr>
              <a:defRPr sz="22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nobullet_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Voor Daniv1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>
          <a:xfrm>
            <a:off x="-1587" y="0"/>
            <a:ext cx="6338888" cy="136445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1200"/>
              </a:spcBef>
              <a:buFontTx/>
              <a:buNone/>
              <a:defRPr sz="2200"/>
            </a:lvl1pPr>
            <a:lvl2pPr marL="182563" indent="-182563">
              <a:defRPr/>
            </a:lvl2pPr>
            <a:lvl3pPr marL="446088" indent="-176213">
              <a:tabLst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_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Voor Daniv1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>
          <a:xfrm>
            <a:off x="-1587" y="0"/>
            <a:ext cx="6338888" cy="13644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_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Voor Daniv2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>
          <a:xfrm>
            <a:off x="0" y="1"/>
            <a:ext cx="914241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148480"/>
            <a:ext cx="6585572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/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3679546"/>
            <a:ext cx="6585572" cy="727354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section subtitle (if required)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Voor Daniv12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22" y="2652"/>
            <a:ext cx="6337706" cy="136300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 sz="22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_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Voor Daniv12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22" y="2652"/>
            <a:ext cx="6337706" cy="13630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447" y="333159"/>
            <a:ext cx="5691223" cy="990892"/>
          </a:xfrm>
          <a:prstGeom prst="rect">
            <a:avLst/>
          </a:prstGeom>
        </p:spPr>
        <p:txBody>
          <a:bodyPr vert="horz" lIns="91440" tIns="0" rIns="91440" bIns="0" rtlCol="0" anchor="ctr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6268" y="1880006"/>
            <a:ext cx="6684797" cy="4260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7" name="Picture 6" descr="EURid_logo.pn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7746801" y="5969203"/>
            <a:ext cx="1105200" cy="5526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3281334" y="6280758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nl-BE" sz="1200" dirty="0" smtClean="0">
                <a:solidFill>
                  <a:schemeClr val="accent5">
                    <a:lumMod val="75000"/>
                  </a:schemeClr>
                </a:solidFill>
              </a:rPr>
              <a:t>Peter Janssen, EURid.eu   </a:t>
            </a:r>
            <a:r>
              <a:rPr lang="nl-BE" sz="1200" dirty="0" smtClean="0">
                <a:solidFill>
                  <a:schemeClr val="accent5">
                    <a:lumMod val="75000"/>
                  </a:schemeClr>
                </a:solidFill>
              </a:rPr>
              <a:t>Ljubljana, RIPE 64, 2012</a:t>
            </a:r>
            <a:endParaRPr lang="nl-BE" sz="12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0" r:id="rId4"/>
    <p:sldLayoutId id="2147483661" r:id="rId5"/>
    <p:sldLayoutId id="2147483654" r:id="rId6"/>
    <p:sldLayoutId id="2147483663" r:id="rId7"/>
    <p:sldLayoutId id="2147483665" r:id="rId8"/>
    <p:sldLayoutId id="2147483668" r:id="rId9"/>
    <p:sldLayoutId id="2147483670" r:id="rId10"/>
    <p:sldLayoutId id="2147483673" r:id="rId11"/>
    <p:sldLayoutId id="2147483674" r:id="rId12"/>
    <p:sldLayoutId id="2147483676" r:id="rId13"/>
    <p:sldLayoutId id="2147483677" r:id="rId14"/>
    <p:sldLayoutId id="2147483680" r:id="rId15"/>
    <p:sldLayoutId id="2147483681" r:id="rId16"/>
    <p:sldLayoutId id="2147483683" r:id="rId17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69875" indent="-269875" algn="l" defTabSz="914400" rtl="0" eaLnBrk="1" latinLnBrk="0" hangingPunct="1">
        <a:spcBef>
          <a:spcPts val="600"/>
        </a:spcBef>
        <a:buSzPct val="70000"/>
        <a:buFont typeface="Wingdings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182563" algn="l" defTabSz="914400" rtl="0" eaLnBrk="1" latinLnBrk="0" hangingPunct="1">
        <a:spcBef>
          <a:spcPts val="400"/>
        </a:spcBef>
        <a:buFont typeface="Symbol" pitchFamily="18" charset="2"/>
        <a:buChar char="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176213" algn="l" defTabSz="914400" rtl="0" eaLnBrk="1" latinLnBrk="0" hangingPunct="1">
        <a:spcBef>
          <a:spcPts val="200"/>
        </a:spcBef>
        <a:buSzPct val="100000"/>
        <a:buFont typeface="Symbol" pitchFamily="18" charset="2"/>
        <a:buChar char="·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3186820" y="5957285"/>
            <a:ext cx="4412159" cy="635000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nl-BE" dirty="0" smtClean="0"/>
              <a:t>Peter Janssen, EURid.eu</a:t>
            </a:r>
          </a:p>
          <a:p>
            <a:pPr algn="r"/>
            <a:r>
              <a:rPr lang="nl-BE" dirty="0" smtClean="0"/>
              <a:t>Ljubljana, RIPE 64, April 18 </a:t>
            </a:r>
            <a:r>
              <a:rPr lang="nl-BE" dirty="0" smtClean="0"/>
              <a:t>2012</a:t>
            </a:r>
            <a:endParaRPr lang="en-US" dirty="0"/>
          </a:p>
        </p:txBody>
      </p:sp>
      <p:pic>
        <p:nvPicPr>
          <p:cNvPr id="7" name="Picture 2" descr="C:\Users\peterj\Desktop\Yadifa_final_Larg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049" y="857140"/>
            <a:ext cx="7519035" cy="60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Zone Section</a:t>
            </a:r>
            <a:endParaRPr lang="nl-B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Dynamic Provisioning</a:t>
            </a:r>
            <a:endParaRPr lang="nl-BE" dirty="0"/>
          </a:p>
        </p:txBody>
      </p:sp>
      <p:sp>
        <p:nvSpPr>
          <p:cNvPr id="4" name="Rectangle 3"/>
          <p:cNvSpPr/>
          <p:nvPr/>
        </p:nvSpPr>
        <p:spPr>
          <a:xfrm>
            <a:off x="554805" y="2373332"/>
            <a:ext cx="5476125" cy="28151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sz="1400" dirty="0">
                <a:solidFill>
                  <a:schemeClr val="tx1"/>
                </a:solidFill>
                <a:latin typeface="Courier" pitchFamily="49" charset="0"/>
              </a:rPr>
              <a:t> </a:t>
            </a:r>
            <a:r>
              <a:rPr lang="nl-BE" sz="1400" dirty="0" smtClean="0">
                <a:solidFill>
                  <a:schemeClr val="tx1"/>
                </a:solidFill>
                <a:latin typeface="Courier" pitchFamily="49" charset="0"/>
              </a:rPr>
              <a:t>                               1  </a:t>
            </a:r>
            <a:r>
              <a:rPr lang="nl-BE" sz="1400" dirty="0">
                <a:solidFill>
                  <a:schemeClr val="tx1"/>
                </a:solidFill>
                <a:latin typeface="Courier" pitchFamily="49" charset="0"/>
              </a:rPr>
              <a:t>1  1  1  1  1</a:t>
            </a:r>
          </a:p>
          <a:p>
            <a:r>
              <a:rPr lang="nl-BE" sz="1400" dirty="0" smtClean="0">
                <a:solidFill>
                  <a:schemeClr val="tx1"/>
                </a:solidFill>
                <a:latin typeface="Courier" pitchFamily="49" charset="0"/>
              </a:rPr>
              <a:t>  0  </a:t>
            </a:r>
            <a:r>
              <a:rPr lang="nl-BE" sz="1400" dirty="0">
                <a:solidFill>
                  <a:schemeClr val="tx1"/>
                </a:solidFill>
                <a:latin typeface="Courier" pitchFamily="49" charset="0"/>
              </a:rPr>
              <a:t>1  2  3  4  5  6  7  8  9  0  1  2  3  4  5</a:t>
            </a:r>
          </a:p>
          <a:p>
            <a:r>
              <a:rPr lang="nl-BE" sz="1400" dirty="0" smtClean="0">
                <a:solidFill>
                  <a:schemeClr val="tx1"/>
                </a:solidFill>
                <a:latin typeface="Courier" pitchFamily="49" charset="0"/>
              </a:rPr>
              <a:t>+--+--+--+--+--+--+--+--+--+--+--+--+--+--+--+--+</a:t>
            </a:r>
            <a:endParaRPr lang="nl-BE" sz="1400" dirty="0">
              <a:solidFill>
                <a:schemeClr val="tx1"/>
              </a:solidFill>
              <a:latin typeface="Courier" pitchFamily="49" charset="0"/>
            </a:endParaRPr>
          </a:p>
          <a:p>
            <a:r>
              <a:rPr lang="nl-BE" sz="1400" dirty="0" smtClean="0">
                <a:solidFill>
                  <a:schemeClr val="tx1"/>
                </a:solidFill>
                <a:latin typeface="Courier" pitchFamily="49" charset="0"/>
              </a:rPr>
              <a:t>|                                               </a:t>
            </a:r>
            <a:r>
              <a:rPr lang="nl-BE" sz="1400" dirty="0">
                <a:solidFill>
                  <a:schemeClr val="tx1"/>
                </a:solidFill>
                <a:latin typeface="Courier" pitchFamily="49" charset="0"/>
              </a:rPr>
              <a:t>|</a:t>
            </a:r>
          </a:p>
          <a:p>
            <a:r>
              <a:rPr lang="nl-BE" sz="1400" dirty="0" smtClean="0">
                <a:solidFill>
                  <a:schemeClr val="tx1"/>
                </a:solidFill>
                <a:latin typeface="Courier" pitchFamily="49" charset="0"/>
              </a:rPr>
              <a:t>/                     </a:t>
            </a:r>
            <a:r>
              <a:rPr lang="nl-BE" sz="1400" dirty="0">
                <a:solidFill>
                  <a:schemeClr val="tx1"/>
                </a:solidFill>
                <a:latin typeface="Courier" pitchFamily="49" charset="0"/>
              </a:rPr>
              <a:t>ZNAME                     /</a:t>
            </a:r>
          </a:p>
          <a:p>
            <a:r>
              <a:rPr lang="nl-BE" sz="1400" dirty="0" smtClean="0">
                <a:solidFill>
                  <a:schemeClr val="tx1"/>
                </a:solidFill>
                <a:latin typeface="Courier" pitchFamily="49" charset="0"/>
              </a:rPr>
              <a:t>/                                               </a:t>
            </a:r>
            <a:r>
              <a:rPr lang="nl-BE" sz="1400" dirty="0">
                <a:solidFill>
                  <a:schemeClr val="tx1"/>
                </a:solidFill>
                <a:latin typeface="Courier" pitchFamily="49" charset="0"/>
              </a:rPr>
              <a:t>/</a:t>
            </a:r>
          </a:p>
          <a:p>
            <a:r>
              <a:rPr lang="nl-BE" sz="1400" dirty="0" smtClean="0">
                <a:solidFill>
                  <a:schemeClr val="tx1"/>
                </a:solidFill>
                <a:latin typeface="Courier" pitchFamily="49" charset="0"/>
              </a:rPr>
              <a:t>+--+--+--+--+--+--+--+--+--+--+--+--+--+--+--+--+</a:t>
            </a:r>
            <a:endParaRPr lang="nl-BE" sz="1400" dirty="0">
              <a:solidFill>
                <a:schemeClr val="tx1"/>
              </a:solidFill>
              <a:latin typeface="Courier" pitchFamily="49" charset="0"/>
            </a:endParaRPr>
          </a:p>
          <a:p>
            <a:r>
              <a:rPr lang="nl-BE" sz="1400" dirty="0" smtClean="0">
                <a:solidFill>
                  <a:schemeClr val="tx1"/>
                </a:solidFill>
                <a:latin typeface="Courier" pitchFamily="49" charset="0"/>
              </a:rPr>
              <a:t>|                     </a:t>
            </a:r>
            <a:r>
              <a:rPr lang="nl-BE" sz="1400" dirty="0">
                <a:solidFill>
                  <a:schemeClr val="tx1"/>
                </a:solidFill>
                <a:latin typeface="Courier" pitchFamily="49" charset="0"/>
              </a:rPr>
              <a:t>ZTYPE                     |</a:t>
            </a:r>
          </a:p>
          <a:p>
            <a:r>
              <a:rPr lang="nl-BE" sz="1400" dirty="0" smtClean="0">
                <a:solidFill>
                  <a:schemeClr val="tx1"/>
                </a:solidFill>
                <a:latin typeface="Courier" pitchFamily="49" charset="0"/>
              </a:rPr>
              <a:t>+--+--+--+--+--+--+--+--+--+--+--+--+--+--+--+--+</a:t>
            </a:r>
            <a:endParaRPr lang="nl-BE" sz="1400" dirty="0">
              <a:solidFill>
                <a:schemeClr val="tx1"/>
              </a:solidFill>
              <a:latin typeface="Courier" pitchFamily="49" charset="0"/>
            </a:endParaRPr>
          </a:p>
          <a:p>
            <a:r>
              <a:rPr lang="nl-BE" sz="1400" dirty="0" smtClean="0">
                <a:solidFill>
                  <a:schemeClr val="tx1"/>
                </a:solidFill>
                <a:latin typeface="Courier" pitchFamily="49" charset="0"/>
              </a:rPr>
              <a:t>|                     </a:t>
            </a:r>
            <a:r>
              <a:rPr lang="nl-BE" sz="1400" dirty="0">
                <a:solidFill>
                  <a:schemeClr val="tx1"/>
                </a:solidFill>
                <a:latin typeface="Courier" pitchFamily="49" charset="0"/>
              </a:rPr>
              <a:t>ZCLASS                    |</a:t>
            </a:r>
          </a:p>
          <a:p>
            <a:r>
              <a:rPr lang="nl-BE" sz="1400" dirty="0" smtClean="0">
                <a:solidFill>
                  <a:schemeClr val="tx1"/>
                </a:solidFill>
                <a:latin typeface="Courier" pitchFamily="49" charset="0"/>
              </a:rPr>
              <a:t>+--+--+--+--+--+--+--+--+--+--+--+--+--+--+--+--+</a:t>
            </a:r>
            <a:endParaRPr lang="nl-BE" sz="1400" dirty="0">
              <a:solidFill>
                <a:schemeClr val="tx1"/>
              </a:solidFill>
              <a:latin typeface="Courier" pitchFamily="49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332288" y="3308547"/>
            <a:ext cx="2037487" cy="1536624"/>
            <a:chOff x="5332288" y="3308547"/>
            <a:chExt cx="2037487" cy="1536624"/>
          </a:xfrm>
        </p:grpSpPr>
        <p:sp>
          <p:nvSpPr>
            <p:cNvPr id="5" name="TextBox 4"/>
            <p:cNvSpPr txBox="1"/>
            <p:nvPr/>
          </p:nvSpPr>
          <p:spPr>
            <a:xfrm>
              <a:off x="6482994" y="3308547"/>
              <a:ext cx="8867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dirty="0" smtClean="0"/>
                <a:t>abc.eu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482994" y="3954107"/>
              <a:ext cx="587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dirty="0" smtClean="0"/>
                <a:t>SOA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484388" y="4475839"/>
              <a:ext cx="6655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dirty="0" smtClean="0"/>
                <a:t>0x2a</a:t>
              </a:r>
            </a:p>
          </p:txBody>
        </p:sp>
        <p:cxnSp>
          <p:nvCxnSpPr>
            <p:cNvPr id="9" name="Straight Arrow Connector 8"/>
            <p:cNvCxnSpPr>
              <a:endCxn id="5" idx="1"/>
            </p:cNvCxnSpPr>
            <p:nvPr/>
          </p:nvCxnSpPr>
          <p:spPr>
            <a:xfrm>
              <a:off x="5332288" y="3493213"/>
              <a:ext cx="115070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5333682" y="4116512"/>
              <a:ext cx="115070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5332288" y="4669066"/>
              <a:ext cx="115070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8772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Prerequisite Section</a:t>
            </a:r>
          </a:p>
          <a:p>
            <a:pPr lvl="1"/>
            <a:r>
              <a:rPr lang="nl-BE" dirty="0" smtClean="0"/>
              <a:t>When adding -&gt; should not exist</a:t>
            </a:r>
          </a:p>
          <a:p>
            <a:pPr lvl="1"/>
            <a:r>
              <a:rPr lang="nl-BE" dirty="0" smtClean="0"/>
              <a:t>When removing -&gt; should exist</a:t>
            </a:r>
          </a:p>
          <a:p>
            <a:pPr lvl="1"/>
            <a:r>
              <a:rPr lang="nl-BE" dirty="0" smtClean="0"/>
              <a:t>...</a:t>
            </a:r>
            <a:endParaRPr lang="nl-B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Dynamic Provisioning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6047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Update Section</a:t>
            </a:r>
            <a:endParaRPr lang="nl-B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Dynamic Provisioning</a:t>
            </a:r>
            <a:endParaRPr lang="nl-BE" dirty="0"/>
          </a:p>
        </p:txBody>
      </p:sp>
      <p:sp>
        <p:nvSpPr>
          <p:cNvPr id="4" name="Rectangle 3"/>
          <p:cNvSpPr/>
          <p:nvPr/>
        </p:nvSpPr>
        <p:spPr>
          <a:xfrm>
            <a:off x="554805" y="2373332"/>
            <a:ext cx="5476125" cy="39452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sz="1400" dirty="0">
                <a:solidFill>
                  <a:schemeClr val="tx1"/>
                </a:solidFill>
                <a:latin typeface="Courier" pitchFamily="49" charset="0"/>
              </a:rPr>
              <a:t> </a:t>
            </a:r>
            <a:r>
              <a:rPr lang="nl-BE" sz="1400" dirty="0" smtClean="0">
                <a:solidFill>
                  <a:schemeClr val="tx1"/>
                </a:solidFill>
                <a:latin typeface="Courier" pitchFamily="49" charset="0"/>
              </a:rPr>
              <a:t>                               1  </a:t>
            </a:r>
            <a:r>
              <a:rPr lang="nl-BE" sz="1400" dirty="0">
                <a:solidFill>
                  <a:schemeClr val="tx1"/>
                </a:solidFill>
                <a:latin typeface="Courier" pitchFamily="49" charset="0"/>
              </a:rPr>
              <a:t>1  1  1  1  1</a:t>
            </a:r>
          </a:p>
          <a:p>
            <a:r>
              <a:rPr lang="nl-BE" sz="1400" dirty="0">
                <a:solidFill>
                  <a:schemeClr val="tx1"/>
                </a:solidFill>
                <a:latin typeface="Courier" pitchFamily="49" charset="0"/>
              </a:rPr>
              <a:t>  0  1  2  3  4  5  6  7  8  9  0  1  2  3  4  5</a:t>
            </a:r>
          </a:p>
          <a:p>
            <a:r>
              <a:rPr lang="nl-BE" sz="1400" dirty="0">
                <a:solidFill>
                  <a:schemeClr val="tx1"/>
                </a:solidFill>
                <a:latin typeface="Courier" pitchFamily="49" charset="0"/>
              </a:rPr>
              <a:t>+--+--+--+--+--+--+--+--+--+--+--+--+--+--+--+--+</a:t>
            </a:r>
          </a:p>
          <a:p>
            <a:r>
              <a:rPr lang="nl-BE" sz="1400" dirty="0">
                <a:solidFill>
                  <a:schemeClr val="tx1"/>
                </a:solidFill>
                <a:latin typeface="Courier" pitchFamily="49" charset="0"/>
              </a:rPr>
              <a:t>|                                               |</a:t>
            </a:r>
          </a:p>
          <a:p>
            <a:r>
              <a:rPr lang="nl-BE" sz="1400" dirty="0" smtClean="0">
                <a:solidFill>
                  <a:schemeClr val="tx1"/>
                </a:solidFill>
                <a:latin typeface="Courier" pitchFamily="49" charset="0"/>
              </a:rPr>
              <a:t>/                      </a:t>
            </a:r>
            <a:r>
              <a:rPr lang="nl-BE" sz="1400" dirty="0">
                <a:solidFill>
                  <a:schemeClr val="tx1"/>
                </a:solidFill>
                <a:latin typeface="Courier" pitchFamily="49" charset="0"/>
              </a:rPr>
              <a:t>NAME                     /</a:t>
            </a:r>
          </a:p>
          <a:p>
            <a:r>
              <a:rPr lang="nl-BE" sz="1400" dirty="0">
                <a:solidFill>
                  <a:schemeClr val="tx1"/>
                </a:solidFill>
                <a:latin typeface="Courier" pitchFamily="49" charset="0"/>
              </a:rPr>
              <a:t>|                                               |</a:t>
            </a:r>
          </a:p>
          <a:p>
            <a:r>
              <a:rPr lang="nl-BE" sz="1400" dirty="0">
                <a:solidFill>
                  <a:schemeClr val="tx1"/>
                </a:solidFill>
                <a:latin typeface="Courier" pitchFamily="49" charset="0"/>
              </a:rPr>
              <a:t>+--+--+--+--+--+--+--+--+--+--+--+--+--+--+--+--+</a:t>
            </a:r>
          </a:p>
          <a:p>
            <a:r>
              <a:rPr lang="nl-BE" sz="1400" dirty="0">
                <a:solidFill>
                  <a:schemeClr val="tx1"/>
                </a:solidFill>
                <a:latin typeface="Courier" pitchFamily="49" charset="0"/>
              </a:rPr>
              <a:t>|                      TYPE                     |</a:t>
            </a:r>
          </a:p>
          <a:p>
            <a:r>
              <a:rPr lang="nl-BE" sz="1400" dirty="0">
                <a:solidFill>
                  <a:schemeClr val="tx1"/>
                </a:solidFill>
                <a:latin typeface="Courier" pitchFamily="49" charset="0"/>
              </a:rPr>
              <a:t>+--+--+--+--+--+--+--+--+--+--+--+--+--+--+--+--+</a:t>
            </a:r>
          </a:p>
          <a:p>
            <a:r>
              <a:rPr lang="nl-BE" sz="1400" dirty="0">
                <a:solidFill>
                  <a:schemeClr val="tx1"/>
                </a:solidFill>
                <a:latin typeface="Courier" pitchFamily="49" charset="0"/>
              </a:rPr>
              <a:t>|                     CLASS                     |</a:t>
            </a:r>
          </a:p>
          <a:p>
            <a:r>
              <a:rPr lang="nl-BE" sz="1400" dirty="0">
                <a:solidFill>
                  <a:schemeClr val="tx1"/>
                </a:solidFill>
                <a:latin typeface="Courier" pitchFamily="49" charset="0"/>
              </a:rPr>
              <a:t>+--+--+--+--+--+--+--+--+--+--+--+--+--+--+--+--+</a:t>
            </a:r>
          </a:p>
          <a:p>
            <a:r>
              <a:rPr lang="nl-BE" sz="1400" dirty="0">
                <a:solidFill>
                  <a:schemeClr val="tx1"/>
                </a:solidFill>
                <a:latin typeface="Courier" pitchFamily="49" charset="0"/>
              </a:rPr>
              <a:t>|                      TTL                      |</a:t>
            </a:r>
          </a:p>
          <a:p>
            <a:r>
              <a:rPr lang="nl-BE" sz="1400" dirty="0">
                <a:solidFill>
                  <a:schemeClr val="tx1"/>
                </a:solidFill>
                <a:latin typeface="Courier" pitchFamily="49" charset="0"/>
              </a:rPr>
              <a:t>|                                               |</a:t>
            </a:r>
          </a:p>
          <a:p>
            <a:r>
              <a:rPr lang="nl-BE" sz="1400" dirty="0">
                <a:solidFill>
                  <a:schemeClr val="tx1"/>
                </a:solidFill>
                <a:latin typeface="Courier" pitchFamily="49" charset="0"/>
              </a:rPr>
              <a:t>+--+--+--+--+--+--+--+--+--+--+--+--+--+--+--+--+</a:t>
            </a:r>
          </a:p>
          <a:p>
            <a:r>
              <a:rPr lang="nl-BE" sz="1400" dirty="0">
                <a:solidFill>
                  <a:schemeClr val="tx1"/>
                </a:solidFill>
                <a:latin typeface="Courier" pitchFamily="49" charset="0"/>
              </a:rPr>
              <a:t>|                   RDLENGTH                    |</a:t>
            </a:r>
          </a:p>
          <a:p>
            <a:r>
              <a:rPr lang="nl-BE" sz="1400" dirty="0">
                <a:solidFill>
                  <a:schemeClr val="tx1"/>
                </a:solidFill>
                <a:latin typeface="Courier" pitchFamily="49" charset="0"/>
              </a:rPr>
              <a:t>+--+--+--+--+--+--+--+--+--+--+--+--+--+--+--+--|</a:t>
            </a:r>
          </a:p>
          <a:p>
            <a:r>
              <a:rPr lang="nl-BE" sz="1400" dirty="0">
                <a:solidFill>
                  <a:schemeClr val="tx1"/>
                </a:solidFill>
                <a:latin typeface="Courier" pitchFamily="49" charset="0"/>
              </a:rPr>
              <a:t>/                     RDATA                     /</a:t>
            </a:r>
          </a:p>
          <a:p>
            <a:r>
              <a:rPr lang="nl-BE" sz="1400" dirty="0" smtClean="0">
                <a:solidFill>
                  <a:schemeClr val="tx1"/>
                </a:solidFill>
                <a:latin typeface="Courier" pitchFamily="49" charset="0"/>
              </a:rPr>
              <a:t>+--+--+--+--+--+--+--+--+--+--+--+--+--+--+--+--+</a:t>
            </a:r>
            <a:endParaRPr lang="nl-BE" sz="1400" dirty="0">
              <a:solidFill>
                <a:schemeClr val="tx1"/>
              </a:solidFill>
              <a:latin typeface="Courier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82994" y="3174985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abc.eu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84388" y="3654847"/>
            <a:ext cx="22685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zonetype, zonefile, </a:t>
            </a:r>
            <a:br>
              <a:rPr lang="nl-BE" dirty="0" smtClean="0"/>
            </a:br>
            <a:r>
              <a:rPr lang="nl-BE" dirty="0" smtClean="0"/>
              <a:t>zonenotify, master,</a:t>
            </a:r>
            <a:br>
              <a:rPr lang="nl-BE" dirty="0" smtClean="0"/>
            </a:br>
            <a:r>
              <a:rPr lang="nl-BE" dirty="0" smtClean="0"/>
              <a:t>dnssec, 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84388" y="4537483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0x2a</a:t>
            </a:r>
          </a:p>
        </p:txBody>
      </p:sp>
      <p:cxnSp>
        <p:nvCxnSpPr>
          <p:cNvPr id="9" name="Straight Arrow Connector 8"/>
          <p:cNvCxnSpPr>
            <a:endCxn id="5" idx="1"/>
          </p:cNvCxnSpPr>
          <p:nvPr/>
        </p:nvCxnSpPr>
        <p:spPr>
          <a:xfrm>
            <a:off x="5332288" y="3359651"/>
            <a:ext cx="115070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333682" y="4116512"/>
            <a:ext cx="115070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333682" y="4475839"/>
            <a:ext cx="1149312" cy="19322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309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Update Section</a:t>
            </a:r>
            <a:endParaRPr lang="nl-B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Dynamic Provisioning</a:t>
            </a:r>
            <a:endParaRPr lang="nl-B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758463"/>
              </p:ext>
            </p:extLst>
          </p:nvPr>
        </p:nvGraphicFramePr>
        <p:xfrm>
          <a:off x="1626743" y="2588802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nl-BE" dirty="0" smtClean="0"/>
                        <a:t>TYPE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RDATA</a:t>
                      </a:r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smtClean="0"/>
                        <a:t>zonetype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Master | Slave</a:t>
                      </a:r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smtClean="0"/>
                        <a:t>zonefile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Zone</a:t>
                      </a:r>
                      <a:r>
                        <a:rPr lang="nl-BE" baseline="0" dirty="0" smtClean="0"/>
                        <a:t> file full name</a:t>
                      </a:r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smtClean="0"/>
                        <a:t>zonenotify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I</a:t>
                      </a:r>
                      <a:r>
                        <a:rPr lang="nl-BE" baseline="0" dirty="0" smtClean="0"/>
                        <a:t>P address, TSIG</a:t>
                      </a:r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smtClean="0"/>
                        <a:t>master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IP address, TSIG</a:t>
                      </a:r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83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“Activate” new configuration</a:t>
            </a:r>
          </a:p>
          <a:p>
            <a:r>
              <a:rPr lang="nl-BE" dirty="0" smtClean="0"/>
              <a:t>“Query like” message</a:t>
            </a:r>
          </a:p>
          <a:p>
            <a:pPr lvl="1"/>
            <a:r>
              <a:rPr lang="nl-BE" dirty="0" smtClean="0"/>
              <a:t>NAME : abc.eu</a:t>
            </a:r>
          </a:p>
          <a:p>
            <a:pPr lvl="1"/>
            <a:r>
              <a:rPr lang="nl-BE" dirty="0" smtClean="0"/>
              <a:t>CLASS : 0x2a</a:t>
            </a:r>
          </a:p>
          <a:p>
            <a:pPr lvl="1"/>
            <a:r>
              <a:rPr lang="nl-BE" dirty="0" smtClean="0"/>
              <a:t>TYPE : freeze | unfreeze | merge | save</a:t>
            </a:r>
          </a:p>
          <a:p>
            <a:r>
              <a:rPr lang="nl-BE" dirty="0" smtClean="0"/>
              <a:t>Check status</a:t>
            </a:r>
          </a:p>
          <a:p>
            <a:pPr lvl="1"/>
            <a:r>
              <a:rPr lang="nl-BE" dirty="0" smtClean="0"/>
              <a:t>NAME : &lt;STATUS&gt;</a:t>
            </a:r>
          </a:p>
          <a:p>
            <a:pPr lvl="1"/>
            <a:r>
              <a:rPr lang="nl-BE" dirty="0" smtClean="0"/>
              <a:t>CLASS : 0x2a</a:t>
            </a:r>
          </a:p>
          <a:p>
            <a:pPr lvl="1"/>
            <a:r>
              <a:rPr lang="nl-BE" dirty="0" smtClean="0"/>
              <a:t>TYPE : &lt;whatever you need to follow up and check on&gt;</a:t>
            </a:r>
            <a:endParaRPr lang="nl-B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Dynamic Provisioning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2735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One slide to say it all.....</a:t>
            </a:r>
            <a:endParaRPr lang="nl-BE" dirty="0"/>
          </a:p>
        </p:txBody>
      </p:sp>
      <p:sp>
        <p:nvSpPr>
          <p:cNvPr id="7" name="TextBox 6"/>
          <p:cNvSpPr txBox="1"/>
          <p:nvPr/>
        </p:nvSpPr>
        <p:spPr>
          <a:xfrm>
            <a:off x="4478931" y="2431247"/>
            <a:ext cx="3614499" cy="1323439"/>
          </a:xfrm>
          <a:prstGeom prst="rect">
            <a:avLst/>
          </a:prstGeom>
          <a:effectLst>
            <a:glow rad="63500">
              <a:schemeClr val="accent4">
                <a:satMod val="175000"/>
                <a:alpha val="3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1600" dirty="0">
                <a:latin typeface="Arial" pitchFamily="34" charset="0"/>
                <a:cs typeface="Arial" pitchFamily="34" charset="0"/>
              </a:rPr>
              <a:t>yadifa.eu. </a:t>
            </a:r>
          </a:p>
          <a:p>
            <a:r>
              <a:rPr lang="nl-BE" sz="1600" dirty="0">
                <a:latin typeface="Arial" pitchFamily="34" charset="0"/>
                <a:cs typeface="Arial" pitchFamily="34" charset="0"/>
              </a:rPr>
              <a:t>	</a:t>
            </a:r>
            <a:r>
              <a:rPr lang="nl-BE" sz="1600" dirty="0" smtClean="0">
                <a:latin typeface="Arial" pitchFamily="34" charset="0"/>
                <a:cs typeface="Arial" pitchFamily="34" charset="0"/>
              </a:rPr>
              <a:t>NS     </a:t>
            </a:r>
            <a:r>
              <a:rPr lang="nl-BE" sz="1600" dirty="0">
                <a:latin typeface="Arial" pitchFamily="34" charset="0"/>
                <a:cs typeface="Arial" pitchFamily="34" charset="0"/>
              </a:rPr>
              <a:t>ns.yadifa.eu.</a:t>
            </a:r>
          </a:p>
          <a:p>
            <a:r>
              <a:rPr lang="nl-BE" sz="1600" dirty="0">
                <a:latin typeface="Arial" pitchFamily="34" charset="0"/>
                <a:cs typeface="Arial" pitchFamily="34" charset="0"/>
              </a:rPr>
              <a:t>	NS </a:t>
            </a:r>
            <a:r>
              <a:rPr lang="nl-BE" sz="1600" dirty="0" smtClean="0">
                <a:latin typeface="Arial" pitchFamily="34" charset="0"/>
                <a:cs typeface="Arial" pitchFamily="34" charset="0"/>
              </a:rPr>
              <a:t>    yadifa.eurid.eu.</a:t>
            </a:r>
          </a:p>
          <a:p>
            <a:endParaRPr lang="nl-BE" sz="1600" dirty="0">
              <a:latin typeface="Arial" pitchFamily="34" charset="0"/>
              <a:cs typeface="Arial" pitchFamily="34" charset="0"/>
            </a:endParaRPr>
          </a:p>
          <a:p>
            <a:r>
              <a:rPr lang="nl-BE" sz="1600" dirty="0" smtClean="0">
                <a:latin typeface="Arial" pitchFamily="34" charset="0"/>
                <a:cs typeface="Arial" pitchFamily="34" charset="0"/>
              </a:rPr>
              <a:t>yadifa.eu DNS is served by YADIFA!</a:t>
            </a:r>
            <a:endParaRPr lang="nl-BE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02548" y="1463065"/>
            <a:ext cx="4167265" cy="830997"/>
          </a:xfrm>
          <a:prstGeom prst="rect">
            <a:avLst/>
          </a:prstGeom>
          <a:effectLst>
            <a:glow rad="63500">
              <a:schemeClr val="accent4">
                <a:satMod val="175000"/>
                <a:alpha val="3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1162050" algn="r"/>
                <a:tab pos="1258888" algn="l"/>
              </a:tabLst>
            </a:pPr>
            <a:r>
              <a:rPr lang="nl-BE" sz="1600" dirty="0" smtClean="0">
                <a:latin typeface="Arial" pitchFamily="34" charset="0"/>
                <a:cs typeface="Arial" pitchFamily="34" charset="0"/>
              </a:rPr>
              <a:t>	URL :	http://www.yadifa.eu</a:t>
            </a:r>
          </a:p>
          <a:p>
            <a:pPr>
              <a:tabLst>
                <a:tab pos="1162050" algn="r"/>
                <a:tab pos="1258888" algn="l"/>
              </a:tabLst>
            </a:pPr>
            <a:r>
              <a:rPr lang="nl-BE" sz="1600" dirty="0" smtClean="0">
                <a:latin typeface="Arial" pitchFamily="34" charset="0"/>
                <a:cs typeface="Arial" pitchFamily="34" charset="0"/>
              </a:rPr>
              <a:t>	EMAIL :	info@yadifa.eu</a:t>
            </a:r>
          </a:p>
          <a:p>
            <a:pPr>
              <a:tabLst>
                <a:tab pos="1162050" algn="r"/>
                <a:tab pos="1258888" algn="l"/>
              </a:tabLst>
            </a:pPr>
            <a:r>
              <a:rPr lang="nl-BE" sz="1600" dirty="0" smtClean="0">
                <a:latin typeface="Arial" pitchFamily="34" charset="0"/>
                <a:cs typeface="Arial" pitchFamily="34" charset="0"/>
              </a:rPr>
              <a:t>	Mailinglists :	yadifa-announce, yadifa-users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1" y="1474818"/>
            <a:ext cx="3841310" cy="49251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30288" y="3861094"/>
            <a:ext cx="3911784" cy="1077218"/>
          </a:xfrm>
          <a:prstGeom prst="rect">
            <a:avLst/>
          </a:prstGeom>
          <a:effectLst>
            <a:glow rad="63500">
              <a:schemeClr val="accent4">
                <a:satMod val="175000"/>
                <a:alpha val="3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1600" dirty="0" smtClean="0">
                <a:latin typeface="Arial" pitchFamily="34" charset="0"/>
                <a:cs typeface="Arial" pitchFamily="34" charset="0"/>
              </a:rPr>
              <a:t>YADIFA 1.0 RC binaries available now</a:t>
            </a:r>
          </a:p>
          <a:p>
            <a:pPr>
              <a:tabLst>
                <a:tab pos="2060575" algn="l"/>
              </a:tabLst>
            </a:pPr>
            <a:endParaRPr lang="nl-BE" sz="1600" dirty="0" smtClean="0">
              <a:latin typeface="Arial" pitchFamily="34" charset="0"/>
              <a:cs typeface="Arial" pitchFamily="34" charset="0"/>
              <a:sym typeface="Wingdings"/>
            </a:endParaRPr>
          </a:p>
          <a:p>
            <a:pPr>
              <a:tabLst>
                <a:tab pos="2060575" algn="l"/>
              </a:tabLst>
            </a:pPr>
            <a:r>
              <a:rPr lang="nl-BE" sz="1600" dirty="0" smtClean="0">
                <a:latin typeface="Arial" pitchFamily="34" charset="0"/>
                <a:cs typeface="Arial" pitchFamily="34" charset="0"/>
                <a:sym typeface="Wingdings"/>
              </a:rPr>
              <a:t> </a:t>
            </a:r>
            <a:r>
              <a:rPr lang="nl-BE" sz="1600" dirty="0">
                <a:latin typeface="Arial" pitchFamily="34" charset="0"/>
                <a:cs typeface="Arial" pitchFamily="34" charset="0"/>
              </a:rPr>
              <a:t>CentOS  </a:t>
            </a:r>
            <a:r>
              <a:rPr lang="nl-BE" sz="1200" dirty="0">
                <a:latin typeface="Arial" pitchFamily="34" charset="0"/>
                <a:cs typeface="Arial" pitchFamily="34" charset="0"/>
              </a:rPr>
              <a:t>(32&amp;64bit)</a:t>
            </a:r>
            <a:r>
              <a:rPr lang="nl-BE" sz="1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nl-BE" sz="1600" dirty="0" smtClean="0">
                <a:latin typeface="Arial" pitchFamily="34" charset="0"/>
                <a:cs typeface="Arial" pitchFamily="34" charset="0"/>
                <a:sym typeface="Wingdings"/>
              </a:rPr>
              <a:t> </a:t>
            </a:r>
            <a:r>
              <a:rPr lang="nl-BE" sz="1600" dirty="0" smtClean="0">
                <a:latin typeface="Arial" pitchFamily="34" charset="0"/>
                <a:cs typeface="Arial" pitchFamily="34" charset="0"/>
              </a:rPr>
              <a:t>Debian</a:t>
            </a:r>
            <a:r>
              <a:rPr lang="nl-BE" sz="1200" dirty="0" smtClean="0">
                <a:latin typeface="Arial" pitchFamily="34" charset="0"/>
                <a:cs typeface="Arial" pitchFamily="34" charset="0"/>
              </a:rPr>
              <a:t> (32&amp;64bit)</a:t>
            </a:r>
            <a:endParaRPr lang="nl-BE" sz="1600" dirty="0" smtClean="0">
              <a:latin typeface="Arial" pitchFamily="34" charset="0"/>
              <a:cs typeface="Arial" pitchFamily="34" charset="0"/>
            </a:endParaRPr>
          </a:p>
          <a:p>
            <a:pPr>
              <a:tabLst>
                <a:tab pos="2060575" algn="l"/>
              </a:tabLst>
            </a:pPr>
            <a:r>
              <a:rPr lang="nl-BE" sz="1600" dirty="0">
                <a:latin typeface="Arial" pitchFamily="34" charset="0"/>
                <a:cs typeface="Arial" pitchFamily="34" charset="0"/>
                <a:sym typeface="Wingdings"/>
              </a:rPr>
              <a:t> </a:t>
            </a:r>
            <a:r>
              <a:rPr lang="nl-BE" sz="1600" dirty="0" smtClean="0">
                <a:latin typeface="Arial" pitchFamily="34" charset="0"/>
                <a:cs typeface="Arial" pitchFamily="34" charset="0"/>
              </a:rPr>
              <a:t>freeBSD </a:t>
            </a:r>
            <a:r>
              <a:rPr lang="nl-BE" sz="1200" dirty="0" smtClean="0">
                <a:latin typeface="Arial" pitchFamily="34" charset="0"/>
                <a:cs typeface="Arial" pitchFamily="34" charset="0"/>
              </a:rPr>
              <a:t>(64bit)</a:t>
            </a:r>
            <a:r>
              <a:rPr lang="nl-BE" sz="1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nl-BE" sz="1600" dirty="0" smtClean="0">
                <a:latin typeface="Arial" pitchFamily="34" charset="0"/>
                <a:cs typeface="Arial" pitchFamily="34" charset="0"/>
                <a:sym typeface="Wingdings"/>
              </a:rPr>
              <a:t> </a:t>
            </a:r>
            <a:r>
              <a:rPr lang="nl-BE" sz="1600" dirty="0" smtClean="0">
                <a:latin typeface="Arial" pitchFamily="34" charset="0"/>
                <a:cs typeface="Arial" pitchFamily="34" charset="0"/>
              </a:rPr>
              <a:t>osX(Lion) </a:t>
            </a:r>
            <a:r>
              <a:rPr lang="nl-BE" sz="1200" dirty="0" smtClean="0">
                <a:latin typeface="Arial" pitchFamily="34" charset="0"/>
                <a:cs typeface="Arial" pitchFamily="34" charset="0"/>
              </a:rPr>
              <a:t>(64bit)</a:t>
            </a:r>
            <a:endParaRPr lang="nl-BE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13336" y="5044720"/>
            <a:ext cx="2745688" cy="1077218"/>
          </a:xfrm>
          <a:prstGeom prst="rect">
            <a:avLst/>
          </a:prstGeom>
          <a:effectLst>
            <a:glow rad="63500">
              <a:schemeClr val="accent4">
                <a:satMod val="175000"/>
                <a:alpha val="3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1600" dirty="0" smtClean="0">
                <a:latin typeface="Arial" pitchFamily="34" charset="0"/>
                <a:cs typeface="Arial" pitchFamily="34" charset="0"/>
              </a:rPr>
              <a:t>YADIFA 1.2 </a:t>
            </a:r>
          </a:p>
          <a:p>
            <a:endParaRPr lang="nl-BE" sz="1600" dirty="0" smtClean="0">
              <a:latin typeface="Arial" pitchFamily="34" charset="0"/>
              <a:cs typeface="Arial" pitchFamily="34" charset="0"/>
              <a:sym typeface="Wingdings"/>
            </a:endParaRPr>
          </a:p>
          <a:p>
            <a:r>
              <a:rPr lang="nl-BE" sz="1600" dirty="0" smtClean="0">
                <a:latin typeface="Arial" pitchFamily="34" charset="0"/>
                <a:cs typeface="Arial" pitchFamily="34" charset="0"/>
                <a:sym typeface="Wingdings"/>
              </a:rPr>
              <a:t> </a:t>
            </a:r>
            <a:r>
              <a:rPr lang="nl-BE" sz="1600" dirty="0" smtClean="0">
                <a:latin typeface="Arial" pitchFamily="34" charset="0"/>
                <a:cs typeface="Arial" pitchFamily="34" charset="0"/>
              </a:rPr>
              <a:t>BSD open source license</a:t>
            </a:r>
          </a:p>
          <a:p>
            <a:r>
              <a:rPr lang="nl-BE" sz="1600" dirty="0">
                <a:latin typeface="Arial" pitchFamily="34" charset="0"/>
                <a:cs typeface="Arial" pitchFamily="34" charset="0"/>
                <a:sym typeface="Wingdings"/>
              </a:rPr>
              <a:t> </a:t>
            </a:r>
            <a:r>
              <a:rPr lang="nl-BE" sz="1600" dirty="0" smtClean="0">
                <a:latin typeface="Arial" pitchFamily="34" charset="0"/>
                <a:cs typeface="Arial" pitchFamily="34" charset="0"/>
              </a:rPr>
              <a:t>June 2012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87143" y="3968816"/>
            <a:ext cx="133882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2000" kern="1000" spc="-100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  <a:cs typeface="Verdana" pitchFamily="34" charset="0"/>
              </a:rPr>
              <a:t>LET U</a:t>
            </a:r>
            <a:r>
              <a:rPr lang="nl-BE" sz="2000" kern="1000" spc="-100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  <a:cs typeface="Verdana" pitchFamily="34" charset="0"/>
              </a:rPr>
              <a:t>S  </a:t>
            </a:r>
          </a:p>
          <a:p>
            <a:pPr algn="ctr"/>
            <a:r>
              <a:rPr lang="nl-BE" sz="2000" kern="1000" spc="-100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  <a:cs typeface="Verdana" pitchFamily="34" charset="0"/>
              </a:rPr>
              <a:t>K</a:t>
            </a:r>
            <a:r>
              <a:rPr lang="nl-BE" sz="2000" kern="1000" spc="-100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  <a:cs typeface="Verdana" pitchFamily="34" charset="0"/>
              </a:rPr>
              <a:t>N</a:t>
            </a:r>
            <a:r>
              <a:rPr lang="nl-BE" sz="2000" kern="1000" spc="-100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  <a:cs typeface="Verdana" pitchFamily="34" charset="0"/>
              </a:rPr>
              <a:t>OW </a:t>
            </a:r>
            <a:r>
              <a:rPr lang="nl-BE" sz="2000" kern="1000" spc="-100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  <a:cs typeface="Verdana" pitchFamily="34" charset="0"/>
              </a:rPr>
              <a:t>W</a:t>
            </a:r>
            <a:r>
              <a:rPr lang="nl-BE" sz="2000" kern="1000" spc="-100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  <a:cs typeface="Verdana" pitchFamily="34" charset="0"/>
              </a:rPr>
              <a:t>H</a:t>
            </a:r>
            <a:r>
              <a:rPr lang="nl-BE" sz="2000" kern="1000" spc="-100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  <a:cs typeface="Verdana" pitchFamily="34" charset="0"/>
              </a:rPr>
              <a:t>A</a:t>
            </a:r>
            <a:r>
              <a:rPr lang="nl-BE" sz="2000" kern="1000" spc="-100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  <a:cs typeface="Verdana" pitchFamily="34" charset="0"/>
              </a:rPr>
              <a:t>T</a:t>
            </a:r>
            <a:endParaRPr lang="nl-BE" sz="2000" kern="1000" spc="-100" dirty="0" smtClean="0">
              <a:solidFill>
                <a:schemeClr val="bg1"/>
              </a:solidFill>
              <a:latin typeface="KaiTi" pitchFamily="49" charset="-122"/>
              <a:ea typeface="KaiTi" pitchFamily="49" charset="-122"/>
              <a:cs typeface="Verdana" pitchFamily="34" charset="0"/>
            </a:endParaRPr>
          </a:p>
          <a:p>
            <a:pPr algn="ctr"/>
            <a:r>
              <a:rPr lang="nl-BE" sz="2000" kern="1000" spc="-100" dirty="0">
                <a:solidFill>
                  <a:schemeClr val="bg1"/>
                </a:solidFill>
                <a:latin typeface="KaiTi" pitchFamily="49" charset="-122"/>
                <a:ea typeface="KaiTi" pitchFamily="49" charset="-122"/>
                <a:cs typeface="Verdana" pitchFamily="34" charset="0"/>
              </a:rPr>
              <a:t>Y</a:t>
            </a:r>
            <a:r>
              <a:rPr lang="nl-BE" sz="2000" kern="1000" spc="-100" dirty="0" smtClean="0">
                <a:solidFill>
                  <a:schemeClr val="accent4"/>
                </a:solidFill>
                <a:latin typeface="KaiTi" pitchFamily="49" charset="-122"/>
                <a:ea typeface="KaiTi" pitchFamily="49" charset="-122"/>
                <a:cs typeface="Verdana" pitchFamily="34" charset="0"/>
              </a:rPr>
              <a:t>:</a:t>
            </a:r>
            <a:r>
              <a:rPr lang="nl-BE" sz="2000" kern="1000" spc="-100" dirty="0" smtClean="0">
                <a:solidFill>
                  <a:srgbClr val="00B0F0"/>
                </a:solidFill>
                <a:latin typeface="KaiTi" pitchFamily="49" charset="-122"/>
                <a:ea typeface="KaiTi" pitchFamily="49" charset="-122"/>
                <a:cs typeface="Verdana" pitchFamily="34" charset="0"/>
              </a:rPr>
              <a:t>:</a:t>
            </a:r>
            <a:r>
              <a:rPr lang="nl-BE" sz="2000" kern="1000" spc="-100" dirty="0">
                <a:solidFill>
                  <a:schemeClr val="bg1"/>
                </a:solidFill>
                <a:latin typeface="KaiTi" pitchFamily="49" charset="-122"/>
                <a:ea typeface="KaiTi" pitchFamily="49" charset="-122"/>
                <a:cs typeface="Verdana" pitchFamily="34" charset="0"/>
              </a:rPr>
              <a:t>O</a:t>
            </a:r>
            <a:r>
              <a:rPr lang="nl-BE" sz="2000" kern="1000" spc="-1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aiTi" pitchFamily="49" charset="-122"/>
                <a:ea typeface="KaiTi" pitchFamily="49" charset="-122"/>
                <a:cs typeface="Verdana" pitchFamily="34" charset="0"/>
              </a:rPr>
              <a:t>:</a:t>
            </a:r>
            <a:r>
              <a:rPr lang="nl-BE" sz="2000" kern="1000" spc="-100" dirty="0" smtClean="0">
                <a:solidFill>
                  <a:srgbClr val="FFC000"/>
                </a:solidFill>
                <a:latin typeface="KaiTi" pitchFamily="49" charset="-122"/>
                <a:ea typeface="KaiTi" pitchFamily="49" charset="-122"/>
                <a:cs typeface="Verdana" pitchFamily="34" charset="0"/>
              </a:rPr>
              <a:t>:</a:t>
            </a:r>
            <a:r>
              <a:rPr lang="nl-BE" sz="2000" kern="1000" spc="-100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  <a:cs typeface="Verdana" pitchFamily="34" charset="0"/>
              </a:rPr>
              <a:t>U</a:t>
            </a:r>
          </a:p>
          <a:p>
            <a:pPr algn="ctr"/>
            <a:r>
              <a:rPr lang="nl-BE" sz="2000" kern="1000" spc="-100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  <a:cs typeface="Verdana" pitchFamily="34" charset="0"/>
              </a:rPr>
              <a:t>THINK,</a:t>
            </a:r>
          </a:p>
          <a:p>
            <a:pPr algn="ctr"/>
            <a:r>
              <a:rPr lang="nl-BE" sz="2000" kern="1000" spc="-100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  <a:cs typeface="Verdana" pitchFamily="34" charset="0"/>
              </a:rPr>
              <a:t>PLEASE GET</a:t>
            </a:r>
          </a:p>
          <a:p>
            <a:pPr algn="ctr"/>
            <a:r>
              <a:rPr lang="nl-BE" sz="2000" kern="1000" spc="-100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  <a:cs typeface="Verdana" pitchFamily="34" charset="0"/>
              </a:rPr>
              <a:t>IN</a:t>
            </a:r>
            <a:br>
              <a:rPr lang="nl-BE" sz="2000" kern="1000" spc="-100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  <a:cs typeface="Verdana" pitchFamily="34" charset="0"/>
              </a:rPr>
            </a:br>
            <a:r>
              <a:rPr lang="nl-BE" sz="2000" kern="1000" spc="-100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  <a:cs typeface="Verdana" pitchFamily="34" charset="0"/>
              </a:rPr>
              <a:t>T</a:t>
            </a:r>
            <a:r>
              <a:rPr lang="nl-BE" sz="2000" kern="1000" spc="-100" dirty="0" smtClean="0">
                <a:solidFill>
                  <a:schemeClr val="accent4"/>
                </a:solidFill>
                <a:latin typeface="KaiTi" pitchFamily="49" charset="-122"/>
                <a:ea typeface="KaiTi" pitchFamily="49" charset="-122"/>
                <a:cs typeface="Verdana" pitchFamily="34" charset="0"/>
              </a:rPr>
              <a:t>:</a:t>
            </a:r>
            <a:r>
              <a:rPr lang="nl-BE" sz="2000" kern="1000" spc="-100" dirty="0" smtClean="0">
                <a:solidFill>
                  <a:srgbClr val="00B0F0"/>
                </a:solidFill>
                <a:latin typeface="KaiTi" pitchFamily="49" charset="-122"/>
                <a:ea typeface="KaiTi" pitchFamily="49" charset="-122"/>
                <a:cs typeface="Verdana" pitchFamily="34" charset="0"/>
              </a:rPr>
              <a:t>:</a:t>
            </a:r>
            <a:r>
              <a:rPr lang="nl-BE" sz="2000" kern="1000" spc="-100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  <a:cs typeface="Verdana" pitchFamily="34" charset="0"/>
              </a:rPr>
              <a:t>O</a:t>
            </a:r>
            <a:r>
              <a:rPr lang="nl-BE" sz="2000" kern="1000" spc="-100" dirty="0" smtClean="0">
                <a:solidFill>
                  <a:srgbClr val="FFC000"/>
                </a:solidFill>
                <a:latin typeface="KaiTi" pitchFamily="49" charset="-122"/>
                <a:ea typeface="KaiTi" pitchFamily="49" charset="-122"/>
                <a:cs typeface="Verdana" pitchFamily="34" charset="0"/>
              </a:rPr>
              <a:t>:</a:t>
            </a:r>
            <a:r>
              <a:rPr lang="nl-BE" sz="2000" kern="1000" spc="-100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  <a:cs typeface="Verdana" pitchFamily="34" charset="0"/>
              </a:rPr>
              <a:t>U</a:t>
            </a:r>
            <a:r>
              <a:rPr lang="nl-BE" sz="2000" kern="1000" spc="-1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aiTi" pitchFamily="49" charset="-122"/>
                <a:ea typeface="KaiTi" pitchFamily="49" charset="-122"/>
                <a:cs typeface="Verdana" pitchFamily="34" charset="0"/>
              </a:rPr>
              <a:t>:</a:t>
            </a:r>
            <a:r>
              <a:rPr lang="nl-BE" sz="2000" kern="1000" spc="-100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  <a:cs typeface="Verdana" pitchFamily="34" charset="0"/>
              </a:rPr>
              <a:t>C</a:t>
            </a:r>
            <a:r>
              <a:rPr lang="nl-BE" sz="2000" kern="1000" spc="-100" dirty="0">
                <a:solidFill>
                  <a:srgbClr val="FFC000"/>
                </a:solidFill>
                <a:latin typeface="KaiTi" pitchFamily="49" charset="-122"/>
                <a:ea typeface="KaiTi" pitchFamily="49" charset="-122"/>
                <a:cs typeface="Verdana" pitchFamily="34" charset="0"/>
              </a:rPr>
              <a:t>:</a:t>
            </a:r>
            <a:r>
              <a:rPr lang="nl-BE" sz="2000" kern="1000" spc="-100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  <a:cs typeface="Verdana" pitchFamily="34" charset="0"/>
              </a:rPr>
              <a:t>H</a:t>
            </a:r>
            <a:endParaRPr lang="nl-BE" sz="2000" kern="1000" spc="-100" dirty="0">
              <a:solidFill>
                <a:schemeClr val="bg1"/>
              </a:solidFill>
              <a:latin typeface="KaiTi" pitchFamily="49" charset="-122"/>
              <a:ea typeface="KaiTi" pitchFamily="49" charset="-122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92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6" grpId="0" animBg="1"/>
      <p:bldP spid="8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 smtClean="0"/>
              <a:t>Primary Design goals</a:t>
            </a:r>
          </a:p>
          <a:p>
            <a:pPr lvl="1"/>
            <a:r>
              <a:rPr lang="nl-BE" dirty="0" smtClean="0"/>
              <a:t>“drop-in” replacement for BIND and NSD</a:t>
            </a:r>
          </a:p>
          <a:p>
            <a:pPr lvl="1"/>
            <a:r>
              <a:rPr lang="nl-BE" dirty="0" smtClean="0"/>
              <a:t>Standards (RFC) compliant</a:t>
            </a:r>
          </a:p>
          <a:p>
            <a:pPr lvl="1"/>
            <a:r>
              <a:rPr lang="nl-BE" dirty="0" smtClean="0"/>
              <a:t>Performance </a:t>
            </a:r>
            <a:r>
              <a:rPr lang="nl-BE" dirty="0" smtClean="0"/>
              <a:t>(queries ~ TLD level)</a:t>
            </a:r>
          </a:p>
          <a:p>
            <a:pPr lvl="1"/>
            <a:r>
              <a:rPr lang="nl-BE" dirty="0" smtClean="0"/>
              <a:t>Authoritative</a:t>
            </a:r>
          </a:p>
          <a:p>
            <a:pPr lvl="1"/>
            <a:r>
              <a:rPr lang="nl-BE" dirty="0" smtClean="0"/>
              <a:t>DNSSEC support</a:t>
            </a:r>
          </a:p>
          <a:p>
            <a:pPr lvl="1"/>
            <a:r>
              <a:rPr lang="nl-BE" dirty="0" smtClean="0"/>
              <a:t>AXFR/IXFR support (master and slave)</a:t>
            </a:r>
          </a:p>
          <a:p>
            <a:pPr lvl="1"/>
            <a:r>
              <a:rPr lang="nl-BE" dirty="0" smtClean="0"/>
              <a:t>(BIND) zone files as storage</a:t>
            </a:r>
          </a:p>
          <a:p>
            <a:r>
              <a:rPr lang="nl-BE" dirty="0" smtClean="0"/>
              <a:t>Secondary goals</a:t>
            </a:r>
          </a:p>
          <a:p>
            <a:pPr lvl="1"/>
            <a:r>
              <a:rPr lang="nl-BE" dirty="0" smtClean="0"/>
              <a:t>Dynamic update API (update content of zones on the fly)</a:t>
            </a:r>
          </a:p>
          <a:p>
            <a:pPr lvl="1"/>
            <a:r>
              <a:rPr lang="nl-BE" dirty="0" smtClean="0"/>
              <a:t>Dynamic provisioning (add/remove zones on the fly)</a:t>
            </a:r>
          </a:p>
          <a:p>
            <a:pPr lvl="1"/>
            <a:r>
              <a:rPr lang="nl-BE" dirty="0"/>
              <a:t>“higher level storage” backend (sql db, </a:t>
            </a:r>
            <a:r>
              <a:rPr lang="nl-BE" dirty="0" smtClean="0"/>
              <a:t>...)</a:t>
            </a:r>
          </a:p>
          <a:p>
            <a:pPr lvl="1"/>
            <a:r>
              <a:rPr lang="nl-BE" dirty="0"/>
              <a:t>Recursive caching resolver?</a:t>
            </a:r>
          </a:p>
          <a:p>
            <a:pPr marL="358775" lvl="1" indent="0">
              <a:buNone/>
            </a:pPr>
            <a:endParaRPr lang="nl-B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A new DNS implementation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136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BE" dirty="0" smtClean="0"/>
              <a:t>Authoritative </a:t>
            </a:r>
            <a:endParaRPr lang="nl-BE" dirty="0"/>
          </a:p>
          <a:p>
            <a:r>
              <a:rPr lang="nl-BE" dirty="0"/>
              <a:t>Load/parse zone files (BIND style files)</a:t>
            </a:r>
          </a:p>
          <a:p>
            <a:pPr lvl="1"/>
            <a:r>
              <a:rPr lang="nl-BE" dirty="0"/>
              <a:t>Include, *, @, /</a:t>
            </a:r>
          </a:p>
          <a:p>
            <a:pPr lvl="1"/>
            <a:r>
              <a:rPr lang="nl-BE" dirty="0"/>
              <a:t>Resource record types</a:t>
            </a:r>
          </a:p>
          <a:p>
            <a:pPr lvl="2"/>
            <a:r>
              <a:rPr lang="nl-BE" dirty="0" smtClean="0"/>
              <a:t>SPF</a:t>
            </a:r>
            <a:r>
              <a:rPr lang="nl-BE" dirty="0"/>
              <a:t>, SRV, NAPTR</a:t>
            </a:r>
          </a:p>
          <a:p>
            <a:pPr lvl="2"/>
            <a:r>
              <a:rPr lang="nl-BE" dirty="0" smtClean="0"/>
              <a:t>SOA, A, AAAA, NS, CNAME, PTR, HINFO, MX, TXT</a:t>
            </a:r>
          </a:p>
          <a:p>
            <a:pPr lvl="2"/>
            <a:r>
              <a:rPr lang="nl-BE" dirty="0" smtClean="0"/>
              <a:t>DNSKEY</a:t>
            </a:r>
            <a:r>
              <a:rPr lang="nl-BE" dirty="0"/>
              <a:t>, DS, RRSIG, NSEC, NSEC3, NSECPARAM</a:t>
            </a:r>
          </a:p>
          <a:p>
            <a:r>
              <a:rPr lang="nl-BE" dirty="0"/>
              <a:t>Zone transfer</a:t>
            </a:r>
          </a:p>
          <a:p>
            <a:pPr lvl="1"/>
            <a:r>
              <a:rPr lang="nl-BE" dirty="0"/>
              <a:t>Master &amp; Slave, AXFR / IXFR</a:t>
            </a:r>
          </a:p>
          <a:p>
            <a:pPr lvl="1"/>
            <a:r>
              <a:rPr lang="nl-BE" dirty="0"/>
              <a:t>Notify, TSIG</a:t>
            </a:r>
          </a:p>
          <a:p>
            <a:r>
              <a:rPr lang="nl-BE" dirty="0"/>
              <a:t>Nsupdate (add, remove RR)</a:t>
            </a:r>
          </a:p>
          <a:p>
            <a:r>
              <a:rPr lang="nl-BE" dirty="0"/>
              <a:t>DNSSEC</a:t>
            </a:r>
          </a:p>
          <a:p>
            <a:pPr lvl="1"/>
            <a:r>
              <a:rPr lang="nl-BE" dirty="0"/>
              <a:t>RSASHA1(5,7)</a:t>
            </a:r>
          </a:p>
          <a:p>
            <a:pPr lvl="1"/>
            <a:r>
              <a:rPr lang="nl-BE" dirty="0"/>
              <a:t>Online re-signing</a:t>
            </a:r>
          </a:p>
          <a:p>
            <a:endParaRPr lang="nl-B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Current Status - Features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6502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YADIFA 1.0 RC2 packages available on yadifa.eu</a:t>
            </a:r>
          </a:p>
          <a:p>
            <a:pPr marL="358775" lvl="1" indent="0">
              <a:buNone/>
            </a:pPr>
            <a:endParaRPr lang="nl-BE" dirty="0"/>
          </a:p>
          <a:p>
            <a:endParaRPr lang="nl-B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Current Status – 1.0 RC2</a:t>
            </a:r>
            <a:endParaRPr lang="nl-BE" dirty="0"/>
          </a:p>
        </p:txBody>
      </p:sp>
      <p:sp>
        <p:nvSpPr>
          <p:cNvPr id="4" name="TextBox 3"/>
          <p:cNvSpPr txBox="1"/>
          <p:nvPr/>
        </p:nvSpPr>
        <p:spPr>
          <a:xfrm>
            <a:off x="2035494" y="2423391"/>
            <a:ext cx="4620281" cy="3477875"/>
          </a:xfrm>
          <a:prstGeom prst="rect">
            <a:avLst/>
          </a:prstGeom>
          <a:ln>
            <a:solidFill>
              <a:srgbClr val="0070C0"/>
            </a:solidFill>
          </a:ln>
          <a:effectLst>
            <a:glow rad="63500">
              <a:schemeClr val="accent3">
                <a:lumMod val="40000"/>
                <a:lumOff val="60000"/>
                <a:alpha val="3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060575" algn="l"/>
              </a:tabLst>
            </a:pPr>
            <a:r>
              <a:rPr lang="nl-BE" sz="2000" dirty="0">
                <a:latin typeface="Arial" pitchFamily="34" charset="0"/>
                <a:cs typeface="Arial" pitchFamily="34" charset="0"/>
                <a:sym typeface="Wingdings"/>
              </a:rPr>
              <a:t>x</a:t>
            </a:r>
            <a:r>
              <a:rPr lang="nl-BE" sz="2000" dirty="0" smtClean="0">
                <a:latin typeface="Arial" pitchFamily="34" charset="0"/>
                <a:cs typeface="Arial" pitchFamily="34" charset="0"/>
                <a:sym typeface="Wingdings"/>
              </a:rPr>
              <a:t>86 64bit</a:t>
            </a:r>
            <a:endParaRPr lang="nl-BE" sz="2000" dirty="0" smtClean="0">
              <a:latin typeface="Arial" pitchFamily="34" charset="0"/>
              <a:cs typeface="Arial" pitchFamily="34" charset="0"/>
              <a:sym typeface="Wingdings"/>
            </a:endParaRPr>
          </a:p>
          <a:p>
            <a:pPr marL="720725" indent="-342900">
              <a:buFont typeface="Wingdings"/>
              <a:buChar char="þ"/>
              <a:tabLst>
                <a:tab pos="2060575" algn="l"/>
              </a:tabLst>
            </a:pPr>
            <a:r>
              <a:rPr lang="nl-BE" sz="2000" dirty="0" smtClean="0">
                <a:latin typeface="Arial" pitchFamily="34" charset="0"/>
                <a:cs typeface="Arial" pitchFamily="34" charset="0"/>
              </a:rPr>
              <a:t>CentOS 5</a:t>
            </a:r>
          </a:p>
          <a:p>
            <a:pPr marL="720725" indent="-342900">
              <a:buFont typeface="Wingdings"/>
              <a:buChar char="þ"/>
              <a:tabLst>
                <a:tab pos="2060575" algn="l"/>
              </a:tabLst>
            </a:pPr>
            <a:r>
              <a:rPr lang="nl-BE" sz="2000" dirty="0" smtClean="0">
                <a:latin typeface="Arial" pitchFamily="34" charset="0"/>
                <a:cs typeface="Arial" pitchFamily="34" charset="0"/>
              </a:rPr>
              <a:t>CentOS 6</a:t>
            </a:r>
          </a:p>
          <a:p>
            <a:pPr marL="720725" indent="-342900">
              <a:buFont typeface="Wingdings"/>
              <a:buChar char="þ"/>
              <a:tabLst>
                <a:tab pos="2060575" algn="l"/>
              </a:tabLst>
            </a:pPr>
            <a:r>
              <a:rPr lang="nl-BE" sz="2000" dirty="0" smtClean="0">
                <a:latin typeface="Arial" pitchFamily="34" charset="0"/>
                <a:cs typeface="Arial" pitchFamily="34" charset="0"/>
              </a:rPr>
              <a:t>Debian 6</a:t>
            </a:r>
          </a:p>
          <a:p>
            <a:pPr marL="720725" indent="-342900">
              <a:buFont typeface="Wingdings"/>
              <a:buChar char="þ"/>
              <a:tabLst>
                <a:tab pos="2060575" algn="l"/>
              </a:tabLst>
            </a:pPr>
            <a:r>
              <a:rPr lang="nl-BE" sz="2000" dirty="0" smtClean="0">
                <a:latin typeface="Arial" pitchFamily="34" charset="0"/>
                <a:cs typeface="Arial" pitchFamily="34" charset="0"/>
              </a:rPr>
              <a:t>Ubuntu</a:t>
            </a:r>
          </a:p>
          <a:p>
            <a:pPr marL="720725" indent="-342900">
              <a:buFont typeface="Wingdings"/>
              <a:buChar char="þ"/>
              <a:tabLst>
                <a:tab pos="2060575" algn="l"/>
              </a:tabLst>
            </a:pPr>
            <a:r>
              <a:rPr lang="nl-BE" sz="2000" dirty="0" smtClean="0">
                <a:latin typeface="Arial" pitchFamily="34" charset="0"/>
                <a:cs typeface="Arial" pitchFamily="34" charset="0"/>
              </a:rPr>
              <a:t>FreeBSD</a:t>
            </a:r>
          </a:p>
          <a:p>
            <a:pPr marL="720725" indent="-342900">
              <a:buFont typeface="Wingdings"/>
              <a:buChar char="þ"/>
              <a:tabLst>
                <a:tab pos="2060575" algn="l"/>
              </a:tabLst>
            </a:pPr>
            <a:r>
              <a:rPr lang="nl-BE" sz="2000" dirty="0" smtClean="0">
                <a:latin typeface="Arial" pitchFamily="34" charset="0"/>
                <a:cs typeface="Arial" pitchFamily="34" charset="0"/>
              </a:rPr>
              <a:t>OSX Lion</a:t>
            </a:r>
          </a:p>
          <a:p>
            <a:pPr>
              <a:tabLst>
                <a:tab pos="2060575" algn="l"/>
              </a:tabLst>
            </a:pPr>
            <a:r>
              <a:rPr lang="nl-BE" sz="2000" dirty="0">
                <a:latin typeface="Arial" pitchFamily="34" charset="0"/>
                <a:cs typeface="Arial" pitchFamily="34" charset="0"/>
              </a:rPr>
              <a:t>x</a:t>
            </a:r>
            <a:r>
              <a:rPr lang="nl-BE" sz="2000" dirty="0" smtClean="0">
                <a:latin typeface="Arial" pitchFamily="34" charset="0"/>
                <a:cs typeface="Arial" pitchFamily="34" charset="0"/>
              </a:rPr>
              <a:t>86 32bit</a:t>
            </a:r>
            <a:endParaRPr lang="nl-BE" sz="2000" dirty="0" smtClean="0">
              <a:latin typeface="Arial" pitchFamily="34" charset="0"/>
              <a:cs typeface="Arial" pitchFamily="34" charset="0"/>
            </a:endParaRPr>
          </a:p>
          <a:p>
            <a:pPr marL="720725" indent="-342900">
              <a:buFont typeface="Wingdings"/>
              <a:buChar char="þ"/>
              <a:tabLst>
                <a:tab pos="2060575" algn="l"/>
              </a:tabLst>
            </a:pPr>
            <a:r>
              <a:rPr lang="nl-BE" sz="2000" dirty="0" smtClean="0">
                <a:latin typeface="Arial" pitchFamily="34" charset="0"/>
                <a:cs typeface="Arial" pitchFamily="34" charset="0"/>
              </a:rPr>
              <a:t>CentOS 5</a:t>
            </a:r>
          </a:p>
          <a:p>
            <a:pPr marL="720725" indent="-342900">
              <a:buFont typeface="Wingdings"/>
              <a:buChar char="þ"/>
              <a:tabLst>
                <a:tab pos="2060575" algn="l"/>
              </a:tabLst>
            </a:pPr>
            <a:r>
              <a:rPr lang="nl-BE" sz="2000" dirty="0" smtClean="0">
                <a:latin typeface="Arial" pitchFamily="34" charset="0"/>
                <a:cs typeface="Arial" pitchFamily="34" charset="0"/>
              </a:rPr>
              <a:t>CentOS 6</a:t>
            </a:r>
            <a:endParaRPr lang="nl-BE" sz="2000" dirty="0" smtClean="0">
              <a:latin typeface="Arial" pitchFamily="34" charset="0"/>
              <a:cs typeface="Arial" pitchFamily="34" charset="0"/>
            </a:endParaRPr>
          </a:p>
          <a:p>
            <a:pPr marL="720725" indent="-342900">
              <a:tabLst>
                <a:tab pos="360363" algn="l"/>
                <a:tab pos="2060575" algn="l"/>
              </a:tabLst>
            </a:pPr>
            <a:r>
              <a:rPr lang="nl-BE" sz="2000" dirty="0" smtClean="0">
                <a:latin typeface="Arial" pitchFamily="34" charset="0"/>
                <a:cs typeface="Arial" pitchFamily="34" charset="0"/>
                <a:sym typeface="Wingdings"/>
              </a:rPr>
              <a:t>	</a:t>
            </a:r>
            <a:r>
              <a:rPr lang="nl-BE" sz="2000" dirty="0" smtClean="0">
                <a:latin typeface="Arial" pitchFamily="34" charset="0"/>
                <a:cs typeface="Arial" pitchFamily="34" charset="0"/>
              </a:rPr>
              <a:t>Debian 6</a:t>
            </a:r>
            <a:endParaRPr lang="nl-BE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91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9875" lvl="1" indent="-269875">
              <a:spcBef>
                <a:spcPts val="600"/>
              </a:spcBef>
              <a:buClr>
                <a:schemeClr val="accent3"/>
              </a:buClr>
              <a:buSzPct val="70000"/>
              <a:buFont typeface="Wingdings" pitchFamily="2" charset="2"/>
              <a:buChar char="n"/>
            </a:pPr>
            <a:r>
              <a:rPr lang="nl-BE" sz="2000" dirty="0" smtClean="0"/>
              <a:t>“Near Future” (coming months)</a:t>
            </a:r>
          </a:p>
          <a:p>
            <a:pPr marL="646112" lvl="2" indent="-285750">
              <a:spcBef>
                <a:spcPts val="600"/>
              </a:spcBef>
            </a:pPr>
            <a:r>
              <a:rPr lang="nl-BE" sz="1600" dirty="0" smtClean="0"/>
              <a:t>DSA/SHA1</a:t>
            </a:r>
            <a:r>
              <a:rPr lang="nl-BE" sz="1600" dirty="0"/>
              <a:t>, DSA-NSEC3-SHA1, RSASHA256, </a:t>
            </a:r>
            <a:r>
              <a:rPr lang="nl-BE" sz="1600" dirty="0" smtClean="0"/>
              <a:t>RSASHA512</a:t>
            </a:r>
          </a:p>
          <a:p>
            <a:pPr marL="646112" lvl="2" indent="-285750">
              <a:spcBef>
                <a:spcPts val="600"/>
              </a:spcBef>
            </a:pPr>
            <a:r>
              <a:rPr lang="nl-BE" sz="1600" dirty="0"/>
              <a:t>Full client to “control” the name server daemon </a:t>
            </a:r>
            <a:br>
              <a:rPr lang="nl-BE" sz="1600" dirty="0"/>
            </a:br>
            <a:r>
              <a:rPr lang="nl-BE" sz="1600" dirty="0"/>
              <a:t>(1.0 does stop and reload</a:t>
            </a:r>
            <a:r>
              <a:rPr lang="nl-BE" sz="1600" dirty="0" smtClean="0"/>
              <a:t>)</a:t>
            </a:r>
          </a:p>
          <a:p>
            <a:pPr marL="646112" lvl="2" indent="-285750">
              <a:spcBef>
                <a:spcPts val="600"/>
              </a:spcBef>
            </a:pPr>
            <a:r>
              <a:rPr lang="nl-BE" sz="1600" dirty="0"/>
              <a:t>Dynamic zone management (add/remove zones on the fly</a:t>
            </a:r>
            <a:r>
              <a:rPr lang="nl-BE" dirty="0"/>
              <a:t>)</a:t>
            </a:r>
          </a:p>
          <a:p>
            <a:pPr marL="269875" lvl="1" indent="-269875">
              <a:spcBef>
                <a:spcPts val="600"/>
              </a:spcBef>
              <a:buClr>
                <a:schemeClr val="accent3"/>
              </a:buClr>
              <a:buSzPct val="70000"/>
              <a:buFont typeface="Wingdings" pitchFamily="2" charset="2"/>
              <a:buChar char="n"/>
            </a:pPr>
            <a:r>
              <a:rPr lang="nl-BE" sz="2000" dirty="0" smtClean="0"/>
              <a:t>“Not so Near Future”</a:t>
            </a:r>
            <a:endParaRPr lang="nl-BE" sz="2000" dirty="0"/>
          </a:p>
          <a:p>
            <a:pPr lvl="1"/>
            <a:r>
              <a:rPr lang="nl-BE" sz="1600" dirty="0" smtClean="0"/>
              <a:t>Caching </a:t>
            </a:r>
            <a:r>
              <a:rPr lang="nl-BE" sz="1600" dirty="0"/>
              <a:t>resolver</a:t>
            </a:r>
          </a:p>
          <a:p>
            <a:pPr lvl="1"/>
            <a:r>
              <a:rPr lang="nl-BE" sz="1600" dirty="0"/>
              <a:t>Validating</a:t>
            </a:r>
          </a:p>
          <a:p>
            <a:pPr lvl="1"/>
            <a:r>
              <a:rPr lang="nl-BE" sz="1600" dirty="0" smtClean="0"/>
              <a:t>Sql </a:t>
            </a:r>
            <a:r>
              <a:rPr lang="nl-BE" sz="1600" dirty="0"/>
              <a:t>backend </a:t>
            </a:r>
            <a:r>
              <a:rPr lang="nl-BE" sz="1600" dirty="0" smtClean="0"/>
              <a:t>API</a:t>
            </a:r>
            <a:endParaRPr lang="nl-BE" dirty="0" smtClean="0"/>
          </a:p>
          <a:p>
            <a:r>
              <a:rPr lang="nl-BE" sz="2000" dirty="0" smtClean="0"/>
              <a:t>End June 2012</a:t>
            </a:r>
          </a:p>
          <a:p>
            <a:pPr lvl="1"/>
            <a:r>
              <a:rPr lang="nl-BE" sz="1600" dirty="0" smtClean="0"/>
              <a:t>BSD open source </a:t>
            </a:r>
            <a:endParaRPr lang="nl-BE" sz="1600" dirty="0"/>
          </a:p>
          <a:p>
            <a:endParaRPr lang="nl-B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Coming up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91926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.com zone file (198 million lines)</a:t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/>
              <a:t/>
            </a:r>
            <a:br>
              <a:rPr lang="nl-BE" dirty="0"/>
            </a:br>
            <a:r>
              <a:rPr lang="nl-BE" dirty="0" smtClean="0"/>
              <a:t/>
            </a:r>
            <a:br>
              <a:rPr lang="nl-BE" dirty="0" smtClean="0"/>
            </a:br>
            <a:endParaRPr lang="nl-BE" dirty="0" smtClean="0"/>
          </a:p>
          <a:p>
            <a:r>
              <a:rPr lang="nl-BE" dirty="0" smtClean="0"/>
              <a:t>100.000 zones (7 RR)</a:t>
            </a:r>
            <a:endParaRPr lang="nl-B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Load times comparison</a:t>
            </a:r>
            <a:endParaRPr lang="nl-B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913201"/>
              </p:ext>
            </p:extLst>
          </p:nvPr>
        </p:nvGraphicFramePr>
        <p:xfrm>
          <a:off x="1932752" y="2359113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Prepare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Load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Ready</a:t>
                      </a:r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smtClean="0"/>
                        <a:t>BIND 9.8.1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38m40s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38m40s</a:t>
                      </a:r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smtClean="0"/>
                        <a:t>NSD 3.2.8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36m58s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12m03s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40m01s</a:t>
                      </a:r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smtClean="0"/>
                        <a:t>YADIFA 0.8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8m26s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8m26s</a:t>
                      </a:r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619550"/>
              </p:ext>
            </p:extLst>
          </p:nvPr>
        </p:nvGraphicFramePr>
        <p:xfrm>
          <a:off x="1932752" y="4432405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Prepare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Load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Ready</a:t>
                      </a:r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smtClean="0"/>
                        <a:t>BIND 9.8.1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37s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37s</a:t>
                      </a:r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smtClean="0"/>
                        <a:t>NSD 3.2.8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10s</a:t>
                      </a:r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smtClean="0"/>
                        <a:t>YADIFA 0.8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4s</a:t>
                      </a:r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59632" y="6021288"/>
            <a:ext cx="41056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200" dirty="0" smtClean="0"/>
              <a:t>(Dual </a:t>
            </a:r>
            <a:r>
              <a:rPr lang="nl-BE" sz="1200" dirty="0"/>
              <a:t>Xeon 2.1Ghz, </a:t>
            </a:r>
            <a:r>
              <a:rPr lang="nl-BE" sz="1200" dirty="0" smtClean="0"/>
              <a:t>48Gb, Linux Debian) EURid Feb. 2012</a:t>
            </a:r>
            <a:endParaRPr lang="nl-BE" sz="1200" dirty="0"/>
          </a:p>
        </p:txBody>
      </p:sp>
    </p:spTree>
    <p:extLst>
      <p:ext uri="{BB962C8B-B14F-4D97-AF65-F5344CB8AC3E}">
        <p14:creationId xmlns:p14="http://schemas.microsoft.com/office/powerpoint/2010/main" val="348638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Adding and removing zones</a:t>
            </a:r>
          </a:p>
          <a:p>
            <a:pPr lvl="1"/>
            <a:r>
              <a:rPr lang="nl-BE" dirty="0" smtClean="0"/>
              <a:t>Without interrupting “production”</a:t>
            </a:r>
          </a:p>
          <a:p>
            <a:pPr lvl="1"/>
            <a:r>
              <a:rPr lang="nl-BE" dirty="0" smtClean="0"/>
              <a:t>Centrally managed</a:t>
            </a:r>
          </a:p>
          <a:p>
            <a:r>
              <a:rPr lang="nl-BE" dirty="0" smtClean="0"/>
              <a:t>Extension of RFC 2136</a:t>
            </a:r>
            <a:br>
              <a:rPr lang="nl-BE" dirty="0" smtClean="0"/>
            </a:br>
            <a:r>
              <a:rPr lang="nl-BE" dirty="0" smtClean="0"/>
              <a:t>    “Dynamic Updates in the </a:t>
            </a:r>
            <a:br>
              <a:rPr lang="nl-BE" dirty="0" smtClean="0"/>
            </a:br>
            <a:r>
              <a:rPr lang="nl-BE" dirty="0" smtClean="0"/>
              <a:t>           Domain Name System (DNS UPDATE)”</a:t>
            </a:r>
          </a:p>
          <a:p>
            <a:pPr lvl="1"/>
            <a:r>
              <a:rPr lang="nl-BE" dirty="0" smtClean="0"/>
              <a:t>Extend existing channel to “master”</a:t>
            </a:r>
          </a:p>
          <a:p>
            <a:pPr lvl="1"/>
            <a:r>
              <a:rPr lang="nl-BE" dirty="0" smtClean="0"/>
              <a:t>(Re)use existing channel between “master” and “slave”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Dynamic Provisioning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3284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Dynamic Provisioning</a:t>
            </a:r>
            <a:endParaRPr lang="nl-BE" dirty="0"/>
          </a:p>
        </p:txBody>
      </p:sp>
      <p:sp>
        <p:nvSpPr>
          <p:cNvPr id="3" name="Rounded Rectangle 2"/>
          <p:cNvSpPr/>
          <p:nvPr/>
        </p:nvSpPr>
        <p:spPr>
          <a:xfrm>
            <a:off x="2136532" y="2901460"/>
            <a:ext cx="1116622" cy="553915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Name server 1</a:t>
            </a:r>
            <a:endParaRPr lang="nl-BE" dirty="0"/>
          </a:p>
        </p:txBody>
      </p:sp>
      <p:sp>
        <p:nvSpPr>
          <p:cNvPr id="4" name="Rounded Rectangle 3"/>
          <p:cNvSpPr/>
          <p:nvPr/>
        </p:nvSpPr>
        <p:spPr>
          <a:xfrm>
            <a:off x="6359771" y="1963614"/>
            <a:ext cx="1096106" cy="553915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Name server 2</a:t>
            </a:r>
            <a:endParaRPr lang="nl-BE" dirty="0"/>
          </a:p>
        </p:txBody>
      </p:sp>
      <p:sp>
        <p:nvSpPr>
          <p:cNvPr id="6" name="Rounded Rectangle 5"/>
          <p:cNvSpPr/>
          <p:nvPr/>
        </p:nvSpPr>
        <p:spPr>
          <a:xfrm>
            <a:off x="6359771" y="3760175"/>
            <a:ext cx="1096106" cy="553915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Name server 3</a:t>
            </a:r>
            <a:endParaRPr lang="nl-BE" dirty="0"/>
          </a:p>
        </p:txBody>
      </p:sp>
      <p:sp>
        <p:nvSpPr>
          <p:cNvPr id="7" name="Rectangle 6"/>
          <p:cNvSpPr/>
          <p:nvPr/>
        </p:nvSpPr>
        <p:spPr>
          <a:xfrm>
            <a:off x="351692" y="5363308"/>
            <a:ext cx="3411416" cy="10550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tx1"/>
                </a:solidFill>
              </a:rPr>
              <a:t>All name servers are configured with a minimal set of access control rules</a:t>
            </a:r>
            <a:endParaRPr lang="nl-BE" dirty="0">
              <a:solidFill>
                <a:schemeClr val="tx1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351691" y="1767254"/>
            <a:ext cx="1855177" cy="1411163"/>
            <a:chOff x="351691" y="1767254"/>
            <a:chExt cx="1855177" cy="1411163"/>
          </a:xfrm>
        </p:grpSpPr>
        <p:sp>
          <p:nvSpPr>
            <p:cNvPr id="8" name="Flowchart: Document 7"/>
            <p:cNvSpPr/>
            <p:nvPr/>
          </p:nvSpPr>
          <p:spPr>
            <a:xfrm>
              <a:off x="351691" y="1767254"/>
              <a:ext cx="1855177" cy="1081452"/>
            </a:xfrm>
            <a:prstGeom prst="flowChartDocumen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  <a:effectLst>
              <a:outerShdw blurRad="50800" dist="38100" dir="2700000" algn="tl" rotWithShape="0">
                <a:schemeClr val="accent2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r>
                <a:rPr lang="nl-BE" sz="1200" dirty="0" smtClean="0">
                  <a:solidFill>
                    <a:schemeClr val="tx1"/>
                  </a:solidFill>
                </a:rPr>
                <a:t>1. Dyn. Upd. message :</a:t>
              </a:r>
            </a:p>
            <a:p>
              <a:r>
                <a:rPr lang="nl-BE" sz="1200" dirty="0" smtClean="0">
                  <a:solidFill>
                    <a:schemeClr val="tx1"/>
                  </a:solidFill>
                </a:rPr>
                <a:t>    {abc.eu</a:t>
              </a:r>
              <a:r>
                <a:rPr lang="nl-BE" sz="1200" dirty="0">
                  <a:solidFill>
                    <a:schemeClr val="tx1"/>
                  </a:solidFill>
                </a:rPr>
                <a:t>}</a:t>
              </a:r>
              <a:endParaRPr lang="nl-BE" sz="1200" dirty="0" smtClean="0">
                <a:solidFill>
                  <a:schemeClr val="tx1"/>
                </a:solidFill>
              </a:endParaRPr>
            </a:p>
            <a:p>
              <a:pPr marL="258763" indent="-171450">
                <a:buFontTx/>
                <a:buChar char="-"/>
              </a:pPr>
              <a:r>
                <a:rPr lang="nl-BE" sz="1200" dirty="0" smtClean="0">
                  <a:solidFill>
                    <a:schemeClr val="tx1"/>
                  </a:solidFill>
                </a:rPr>
                <a:t>Master : NS1</a:t>
              </a:r>
            </a:p>
            <a:p>
              <a:pPr marL="258763" indent="-171450">
                <a:buFontTx/>
                <a:buChar char="-"/>
              </a:pPr>
              <a:r>
                <a:rPr lang="nl-BE" sz="1200" dirty="0">
                  <a:solidFill>
                    <a:schemeClr val="tx1"/>
                  </a:solidFill>
                </a:rPr>
                <a:t>S</a:t>
              </a:r>
              <a:r>
                <a:rPr lang="nl-BE" sz="1200" dirty="0" smtClean="0">
                  <a:solidFill>
                    <a:schemeClr val="tx1"/>
                  </a:solidFill>
                </a:rPr>
                <a:t>lave : NS2</a:t>
              </a:r>
            </a:p>
            <a:p>
              <a:pPr marL="258763" indent="-171450">
                <a:buFontTx/>
                <a:buChar char="-"/>
              </a:pPr>
              <a:r>
                <a:rPr lang="nl-BE" sz="1200" dirty="0" smtClean="0">
                  <a:solidFill>
                    <a:schemeClr val="tx1"/>
                  </a:solidFill>
                </a:rPr>
                <a:t>....</a:t>
              </a:r>
              <a:endParaRPr lang="nl-BE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Arrow Connector 9"/>
            <p:cNvCxnSpPr>
              <a:stCxn id="8" idx="2"/>
            </p:cNvCxnSpPr>
            <p:nvPr/>
          </p:nvCxnSpPr>
          <p:spPr>
            <a:xfrm>
              <a:off x="1279280" y="2777210"/>
              <a:ext cx="857252" cy="401207"/>
            </a:xfrm>
            <a:prstGeom prst="straightConnector1">
              <a:avLst/>
            </a:prstGeom>
            <a:ln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3253154" y="2145429"/>
            <a:ext cx="3106617" cy="912826"/>
            <a:chOff x="3253154" y="2145429"/>
            <a:chExt cx="3106617" cy="912826"/>
          </a:xfrm>
        </p:grpSpPr>
        <p:cxnSp>
          <p:nvCxnSpPr>
            <p:cNvPr id="14" name="Straight Arrow Connector 13"/>
            <p:cNvCxnSpPr/>
            <p:nvPr/>
          </p:nvCxnSpPr>
          <p:spPr>
            <a:xfrm flipV="1">
              <a:off x="3253154" y="2214195"/>
              <a:ext cx="3106617" cy="844060"/>
            </a:xfrm>
            <a:prstGeom prst="curvedConnector3">
              <a:avLst>
                <a:gd name="adj1" fmla="val 24245"/>
              </a:avLst>
            </a:prstGeom>
            <a:ln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3" name="Flowchart: Document 12"/>
            <p:cNvSpPr/>
            <p:nvPr/>
          </p:nvSpPr>
          <p:spPr>
            <a:xfrm>
              <a:off x="3508129" y="2145429"/>
              <a:ext cx="1060940" cy="750275"/>
            </a:xfrm>
            <a:prstGeom prst="flowChartDocumen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  <a:effectLst>
              <a:outerShdw blurRad="50800" dist="38100" dir="2700000" algn="tl" rotWithShape="0">
                <a:schemeClr val="accent2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r>
                <a:rPr lang="nl-BE" sz="1200" dirty="0" smtClean="0">
                  <a:solidFill>
                    <a:schemeClr val="tx1"/>
                  </a:solidFill>
                </a:rPr>
                <a:t>2. </a:t>
              </a:r>
              <a:r>
                <a:rPr lang="nl-BE" sz="1200" dirty="0">
                  <a:solidFill>
                    <a:schemeClr val="tx1"/>
                  </a:solidFill>
                </a:rPr>
                <a:t>N</a:t>
              </a:r>
              <a:r>
                <a:rPr lang="nl-BE" sz="1200" dirty="0" smtClean="0">
                  <a:solidFill>
                    <a:schemeClr val="tx1"/>
                  </a:solidFill>
                </a:rPr>
                <a:t>otify :</a:t>
              </a:r>
            </a:p>
            <a:p>
              <a:pPr marL="87313"/>
              <a:r>
                <a:rPr lang="nl-BE" sz="1200" dirty="0" smtClean="0">
                  <a:solidFill>
                    <a:schemeClr val="tx1"/>
                  </a:solidFill>
                </a:rPr>
                <a:t>  {abc.eu</a:t>
              </a:r>
              <a:r>
                <a:rPr lang="nl-BE" sz="1200" dirty="0">
                  <a:solidFill>
                    <a:schemeClr val="tx1"/>
                  </a:solidFill>
                </a:rPr>
                <a:t>}</a:t>
              </a:r>
              <a:endParaRPr lang="nl-BE" sz="12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253155" y="2382712"/>
            <a:ext cx="3106621" cy="1015356"/>
            <a:chOff x="3253155" y="2382712"/>
            <a:chExt cx="3106621" cy="1015356"/>
          </a:xfrm>
        </p:grpSpPr>
        <p:cxnSp>
          <p:nvCxnSpPr>
            <p:cNvPr id="18" name="Straight Arrow Connector 13"/>
            <p:cNvCxnSpPr/>
            <p:nvPr/>
          </p:nvCxnSpPr>
          <p:spPr>
            <a:xfrm rot="10800000" flipV="1">
              <a:off x="3253155" y="2382712"/>
              <a:ext cx="3106621" cy="931987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5" name="Flowchart: Document 24"/>
            <p:cNvSpPr/>
            <p:nvPr/>
          </p:nvSpPr>
          <p:spPr>
            <a:xfrm>
              <a:off x="4700953" y="2404851"/>
              <a:ext cx="1216270" cy="993217"/>
            </a:xfrm>
            <a:prstGeom prst="flowChartDocumen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  <a:effectLst>
              <a:outerShdw blurRad="50800" dist="38100" dir="2700000" algn="tl" rotWithShape="0">
                <a:schemeClr val="accent2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r>
                <a:rPr lang="nl-BE" sz="1200" dirty="0" smtClean="0">
                  <a:solidFill>
                    <a:schemeClr val="tx1"/>
                  </a:solidFill>
                </a:rPr>
                <a:t>3. AXFR/IXFR:</a:t>
              </a:r>
            </a:p>
            <a:p>
              <a:pPr marL="87313"/>
              <a:r>
                <a:rPr lang="nl-BE" sz="1200" dirty="0" smtClean="0">
                  <a:solidFill>
                    <a:schemeClr val="tx1"/>
                  </a:solidFill>
                </a:rPr>
                <a:t>  {abc.eu</a:t>
              </a:r>
              <a:r>
                <a:rPr lang="nl-BE" sz="1200" dirty="0">
                  <a:solidFill>
                    <a:schemeClr val="tx1"/>
                  </a:solidFill>
                </a:rPr>
                <a:t>}</a:t>
              </a:r>
              <a:endParaRPr lang="nl-BE" sz="1200" dirty="0" smtClean="0">
                <a:solidFill>
                  <a:schemeClr val="tx1"/>
                </a:solidFill>
              </a:endParaRPr>
            </a:p>
            <a:p>
              <a:pPr marL="258763" indent="-171450">
                <a:buFontTx/>
                <a:buChar char="-"/>
              </a:pPr>
              <a:r>
                <a:rPr lang="nl-BE" sz="1200" dirty="0" smtClean="0">
                  <a:solidFill>
                    <a:schemeClr val="tx1"/>
                  </a:solidFill>
                </a:rPr>
                <a:t>Master(NS1)</a:t>
              </a:r>
            </a:p>
            <a:p>
              <a:pPr marL="258763" indent="-171450">
                <a:buFontTx/>
                <a:buChar char="-"/>
              </a:pPr>
              <a:r>
                <a:rPr lang="nl-BE" sz="1200" dirty="0" smtClean="0">
                  <a:solidFill>
                    <a:schemeClr val="tx1"/>
                  </a:solidFill>
                </a:rPr>
                <a:t>....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840775" y="3755619"/>
            <a:ext cx="2518996" cy="1132904"/>
            <a:chOff x="313590" y="1767253"/>
            <a:chExt cx="2518996" cy="1132904"/>
          </a:xfrm>
        </p:grpSpPr>
        <p:sp>
          <p:nvSpPr>
            <p:cNvPr id="30" name="Flowchart: Document 29"/>
            <p:cNvSpPr/>
            <p:nvPr/>
          </p:nvSpPr>
          <p:spPr>
            <a:xfrm>
              <a:off x="313590" y="1767253"/>
              <a:ext cx="1855177" cy="1132904"/>
            </a:xfrm>
            <a:prstGeom prst="flowChartDocumen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  <a:effectLst>
              <a:outerShdw blurRad="50800" dist="38100" dir="2700000" algn="tl" rotWithShape="0">
                <a:schemeClr val="accent2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r>
                <a:rPr lang="nl-BE" sz="1200" dirty="0">
                  <a:solidFill>
                    <a:schemeClr val="tx1"/>
                  </a:solidFill>
                </a:rPr>
                <a:t>4</a:t>
              </a:r>
              <a:r>
                <a:rPr lang="nl-BE" sz="1200" dirty="0" smtClean="0">
                  <a:solidFill>
                    <a:schemeClr val="tx1"/>
                  </a:solidFill>
                </a:rPr>
                <a:t>. Dyn. Upd. message :</a:t>
              </a:r>
              <a:br>
                <a:rPr lang="nl-BE" sz="1200" dirty="0" smtClean="0">
                  <a:solidFill>
                    <a:schemeClr val="tx1"/>
                  </a:solidFill>
                </a:rPr>
              </a:br>
              <a:r>
                <a:rPr lang="nl-BE" sz="1200" dirty="0" smtClean="0">
                  <a:solidFill>
                    <a:schemeClr val="tx1"/>
                  </a:solidFill>
                </a:rPr>
                <a:t>    {abc.eu</a:t>
              </a:r>
              <a:r>
                <a:rPr lang="nl-BE" sz="1200" dirty="0">
                  <a:solidFill>
                    <a:schemeClr val="tx1"/>
                  </a:solidFill>
                </a:rPr>
                <a:t>}</a:t>
              </a:r>
              <a:endParaRPr lang="nl-BE" sz="1200" dirty="0" smtClean="0">
                <a:solidFill>
                  <a:schemeClr val="tx1"/>
                </a:solidFill>
              </a:endParaRPr>
            </a:p>
            <a:p>
              <a:pPr marL="258763" indent="-171450">
                <a:buFontTx/>
                <a:buChar char="-"/>
              </a:pPr>
              <a:r>
                <a:rPr lang="nl-BE" sz="1200" dirty="0" smtClean="0">
                  <a:solidFill>
                    <a:schemeClr val="tx1"/>
                  </a:solidFill>
                </a:rPr>
                <a:t>Master : NS1</a:t>
              </a:r>
            </a:p>
            <a:p>
              <a:pPr marL="258763" indent="-171450">
                <a:buFontTx/>
                <a:buChar char="-"/>
              </a:pPr>
              <a:r>
                <a:rPr lang="nl-BE" sz="1200" dirty="0">
                  <a:solidFill>
                    <a:schemeClr val="tx1"/>
                  </a:solidFill>
                </a:rPr>
                <a:t>S</a:t>
              </a:r>
              <a:r>
                <a:rPr lang="nl-BE" sz="1200" dirty="0" smtClean="0">
                  <a:solidFill>
                    <a:schemeClr val="tx1"/>
                  </a:solidFill>
                </a:rPr>
                <a:t>lave : NS2 + NS3</a:t>
              </a:r>
            </a:p>
            <a:p>
              <a:pPr marL="258763" indent="-171450">
                <a:buFontTx/>
                <a:buChar char="-"/>
              </a:pPr>
              <a:r>
                <a:rPr lang="nl-BE" sz="1200" dirty="0" smtClean="0">
                  <a:solidFill>
                    <a:schemeClr val="tx1"/>
                  </a:solidFill>
                </a:rPr>
                <a:t>....</a:t>
              </a:r>
              <a:endParaRPr lang="nl-BE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Straight Arrow Connector 30"/>
            <p:cNvCxnSpPr>
              <a:stCxn id="30" idx="3"/>
            </p:cNvCxnSpPr>
            <p:nvPr/>
          </p:nvCxnSpPr>
          <p:spPr>
            <a:xfrm flipV="1">
              <a:off x="2168767" y="2048767"/>
              <a:ext cx="663819" cy="284938"/>
            </a:xfrm>
            <a:prstGeom prst="straightConnector1">
              <a:avLst/>
            </a:prstGeom>
            <a:ln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94405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Dynamic Update Message</a:t>
            </a:r>
            <a:endParaRPr lang="nl-B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Dynamic Provisioning</a:t>
            </a:r>
            <a:endParaRPr lang="nl-BE" dirty="0"/>
          </a:p>
        </p:txBody>
      </p:sp>
      <p:sp>
        <p:nvSpPr>
          <p:cNvPr id="4" name="Rectangle 3"/>
          <p:cNvSpPr/>
          <p:nvPr/>
        </p:nvSpPr>
        <p:spPr>
          <a:xfrm>
            <a:off x="1993187" y="2373330"/>
            <a:ext cx="3503488" cy="3472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  <a:latin typeface="Courier" pitchFamily="49" charset="0"/>
              </a:rPr>
              <a:t>+---------------------+</a:t>
            </a:r>
          </a:p>
          <a:p>
            <a:r>
              <a:rPr lang="nl-BE" dirty="0" smtClean="0">
                <a:solidFill>
                  <a:schemeClr val="tx1"/>
                </a:solidFill>
                <a:latin typeface="Courier" pitchFamily="49" charset="0"/>
              </a:rPr>
              <a:t>|      </a:t>
            </a:r>
            <a:r>
              <a:rPr lang="nl-BE" dirty="0">
                <a:solidFill>
                  <a:schemeClr val="tx1"/>
                </a:solidFill>
                <a:latin typeface="Courier" pitchFamily="49" charset="0"/>
              </a:rPr>
              <a:t>Header </a:t>
            </a:r>
            <a:r>
              <a:rPr lang="nl-BE" dirty="0" smtClean="0">
                <a:solidFill>
                  <a:schemeClr val="tx1"/>
                </a:solidFill>
                <a:latin typeface="Courier" pitchFamily="49" charset="0"/>
              </a:rPr>
              <a:t>        |</a:t>
            </a:r>
          </a:p>
          <a:p>
            <a:r>
              <a:rPr lang="nl-BE" dirty="0" smtClean="0">
                <a:solidFill>
                  <a:schemeClr val="tx1"/>
                </a:solidFill>
                <a:latin typeface="Courier" pitchFamily="49" charset="0"/>
              </a:rPr>
              <a:t>+---------------------+</a:t>
            </a:r>
          </a:p>
          <a:p>
            <a:r>
              <a:rPr lang="nl-BE" dirty="0" smtClean="0">
                <a:solidFill>
                  <a:schemeClr val="tx1"/>
                </a:solidFill>
                <a:latin typeface="Courier" pitchFamily="49" charset="0"/>
              </a:rPr>
              <a:t>|       Zone          |</a:t>
            </a:r>
          </a:p>
          <a:p>
            <a:r>
              <a:rPr lang="nl-BE" dirty="0" smtClean="0">
                <a:solidFill>
                  <a:schemeClr val="tx1"/>
                </a:solidFill>
                <a:latin typeface="Courier" pitchFamily="49" charset="0"/>
              </a:rPr>
              <a:t>+---------------------+</a:t>
            </a:r>
          </a:p>
          <a:p>
            <a:r>
              <a:rPr lang="nl-BE" dirty="0" smtClean="0">
                <a:solidFill>
                  <a:schemeClr val="tx1"/>
                </a:solidFill>
                <a:latin typeface="Courier" pitchFamily="49" charset="0"/>
              </a:rPr>
              <a:t>|    </a:t>
            </a:r>
            <a:r>
              <a:rPr lang="nl-BE" dirty="0">
                <a:solidFill>
                  <a:schemeClr val="tx1"/>
                </a:solidFill>
                <a:latin typeface="Courier" pitchFamily="49" charset="0"/>
              </a:rPr>
              <a:t>Prerequisite </a:t>
            </a:r>
            <a:r>
              <a:rPr lang="nl-BE" dirty="0" smtClean="0">
                <a:solidFill>
                  <a:schemeClr val="tx1"/>
                </a:solidFill>
                <a:latin typeface="Courier" pitchFamily="49" charset="0"/>
              </a:rPr>
              <a:t>    |</a:t>
            </a:r>
          </a:p>
          <a:p>
            <a:r>
              <a:rPr lang="nl-BE" dirty="0" smtClean="0">
                <a:solidFill>
                  <a:schemeClr val="tx1"/>
                </a:solidFill>
                <a:latin typeface="Courier" pitchFamily="49" charset="0"/>
              </a:rPr>
              <a:t>+---------------------+</a:t>
            </a:r>
          </a:p>
          <a:p>
            <a:r>
              <a:rPr lang="nl-BE" dirty="0" smtClean="0">
                <a:solidFill>
                  <a:schemeClr val="tx1"/>
                </a:solidFill>
                <a:latin typeface="Courier" pitchFamily="49" charset="0"/>
              </a:rPr>
              <a:t>|      Update         |</a:t>
            </a:r>
          </a:p>
          <a:p>
            <a:r>
              <a:rPr lang="nl-BE" dirty="0" smtClean="0">
                <a:solidFill>
                  <a:schemeClr val="tx1"/>
                </a:solidFill>
                <a:latin typeface="Courier" pitchFamily="49" charset="0"/>
              </a:rPr>
              <a:t>+---------------------+</a:t>
            </a:r>
          </a:p>
          <a:p>
            <a:r>
              <a:rPr lang="nl-BE" dirty="0" smtClean="0">
                <a:solidFill>
                  <a:schemeClr val="tx1"/>
                </a:solidFill>
                <a:latin typeface="Courier" pitchFamily="49" charset="0"/>
              </a:rPr>
              <a:t>|   Additional </a:t>
            </a:r>
            <a:r>
              <a:rPr lang="nl-BE" dirty="0">
                <a:solidFill>
                  <a:schemeClr val="tx1"/>
                </a:solidFill>
                <a:latin typeface="Courier" pitchFamily="49" charset="0"/>
              </a:rPr>
              <a:t>Data </a:t>
            </a:r>
            <a:r>
              <a:rPr lang="nl-BE" dirty="0" smtClean="0">
                <a:solidFill>
                  <a:schemeClr val="tx1"/>
                </a:solidFill>
                <a:latin typeface="Courier" pitchFamily="49" charset="0"/>
              </a:rPr>
              <a:t>  |</a:t>
            </a:r>
          </a:p>
          <a:p>
            <a:r>
              <a:rPr lang="nl-BE" dirty="0" smtClean="0">
                <a:solidFill>
                  <a:schemeClr val="tx1"/>
                </a:solidFill>
                <a:latin typeface="Courier" pitchFamily="49" charset="0"/>
              </a:rPr>
              <a:t>+---------------------+</a:t>
            </a:r>
            <a:endParaRPr lang="nl-BE" dirty="0">
              <a:solidFill>
                <a:schemeClr val="tx1"/>
              </a:solidFill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23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URid_presentation">
  <a:themeElements>
    <a:clrScheme name="EURid">
      <a:dk1>
        <a:sysClr val="windowText" lastClr="000000"/>
      </a:dk1>
      <a:lt1>
        <a:sysClr val="window" lastClr="FFFFFF"/>
      </a:lt1>
      <a:dk2>
        <a:srgbClr val="2F3571"/>
      </a:dk2>
      <a:lt2>
        <a:srgbClr val="B4B4B4"/>
      </a:lt2>
      <a:accent1>
        <a:srgbClr val="EAB819"/>
      </a:accent1>
      <a:accent2>
        <a:srgbClr val="C2C832"/>
      </a:accent2>
      <a:accent3>
        <a:srgbClr val="1B7691"/>
      </a:accent3>
      <a:accent4>
        <a:srgbClr val="81075E"/>
      </a:accent4>
      <a:accent5>
        <a:srgbClr val="2F3571"/>
      </a:accent5>
      <a:accent6>
        <a:srgbClr val="F2D475"/>
      </a:accent6>
      <a:hlink>
        <a:srgbClr val="2F3571"/>
      </a:hlink>
      <a:folHlink>
        <a:srgbClr val="BFBFBF"/>
      </a:folHlink>
    </a:clrScheme>
    <a:fontScheme name="EURid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EURid_presentation</Template>
  <TotalTime>25848</TotalTime>
  <Words>649</Words>
  <Application>Microsoft Office PowerPoint</Application>
  <PresentationFormat>On-screen Show (4:3)</PresentationFormat>
  <Paragraphs>213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EURid_presentation</vt:lpstr>
      <vt:lpstr>PowerPoint Presentation</vt:lpstr>
      <vt:lpstr>A new DNS implementation</vt:lpstr>
      <vt:lpstr>Current Status - Features</vt:lpstr>
      <vt:lpstr>Current Status – 1.0 RC2</vt:lpstr>
      <vt:lpstr>Coming up</vt:lpstr>
      <vt:lpstr>Load times comparison</vt:lpstr>
      <vt:lpstr>Dynamic Provisioning</vt:lpstr>
      <vt:lpstr>Dynamic Provisioning</vt:lpstr>
      <vt:lpstr>Dynamic Provisioning</vt:lpstr>
      <vt:lpstr>Dynamic Provisioning</vt:lpstr>
      <vt:lpstr>Dynamic Provisioning</vt:lpstr>
      <vt:lpstr>Dynamic Provisioning</vt:lpstr>
      <vt:lpstr>Dynamic Provisioning</vt:lpstr>
      <vt:lpstr>Dynamic Provisioning</vt:lpstr>
      <vt:lpstr>One slide to say it all.....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YADIFA</dc:title>
  <dc:subject>YADIFA@WHD2012</dc:subject>
  <dc:creator>Peter Janssen (EURid)</dc:creator>
  <cp:lastModifiedBy>peterj</cp:lastModifiedBy>
  <cp:revision>214</cp:revision>
  <cp:lastPrinted>2011-10-24T07:55:54Z</cp:lastPrinted>
  <dcterms:created xsi:type="dcterms:W3CDTF">2011-06-01T12:36:40Z</dcterms:created>
  <dcterms:modified xsi:type="dcterms:W3CDTF">2012-04-17T21:23:04Z</dcterms:modified>
</cp:coreProperties>
</file>