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16257588" cy="10158413"/>
  <p:notesSz cx="6858000" cy="9144000"/>
  <p:defaultTextStyle>
    <a:defPPr>
      <a:defRPr lang="en-GB"/>
    </a:defPPr>
    <a:lvl1pPr algn="l" defTabSz="811213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811213" indent="-354013" algn="l" defTabSz="811213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1624013" indent="-709613" algn="l" defTabSz="811213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2436813" indent="-1065213" algn="l" defTabSz="811213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3249613" indent="-1420813" algn="l" defTabSz="811213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492" y="-96"/>
      </p:cViewPr>
      <p:guideLst>
        <p:guide orient="horz" pos="3199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276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86E37351-9943-4F55-B1D8-AFB888C512AC}" type="datetimeFigureOut">
              <a:rPr lang="en-GB"/>
              <a:pPr>
                <a:defRPr/>
              </a:pPr>
              <a:t>17/04/2012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276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53179AF3-AFB7-4D0D-9E47-107DD847BF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276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0C7868C8-6997-4E46-93F6-B57880818E20}" type="datetimeFigureOut">
              <a:rPr lang="en-GB"/>
              <a:pPr>
                <a:defRPr/>
              </a:pPr>
              <a:t>17/04/2012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276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79933374-AAA2-46BF-A16A-C561570C60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811213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811213" algn="l" defTabSz="811213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1624013" algn="l" defTabSz="811213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2436813" algn="l" defTabSz="811213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3249613" algn="l" defTabSz="811213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4063822" algn="l" defTabSz="8127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76587" algn="l" defTabSz="8127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689351" algn="l" defTabSz="8127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02116" algn="l" defTabSz="8127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155950"/>
            <a:ext cx="13819188" cy="21764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756275"/>
            <a:ext cx="11380788" cy="2595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7ADF-4B3D-48FF-8E4C-6D7F018BAC5C}" type="datetimeFigureOut">
              <a:rPr lang="en-GB"/>
              <a:pPr>
                <a:defRPr/>
              </a:pPr>
              <a:t>17/04/2012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06400"/>
            <a:ext cx="14631988" cy="169386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370138"/>
            <a:ext cx="14631988" cy="6704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06400"/>
            <a:ext cx="14631988" cy="16938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273300"/>
            <a:ext cx="7183438" cy="9477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221038"/>
            <a:ext cx="7183438" cy="58531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175" y="2273300"/>
            <a:ext cx="7186613" cy="9477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175" y="3221038"/>
            <a:ext cx="7186613" cy="58531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06400"/>
            <a:ext cx="14631988" cy="16938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04813"/>
            <a:ext cx="5348288" cy="1720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350" y="404813"/>
            <a:ext cx="9088438" cy="86693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125663"/>
            <a:ext cx="5348288" cy="6948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3" y="7110413"/>
            <a:ext cx="9755187" cy="8397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113" y="908050"/>
            <a:ext cx="9755187" cy="609441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113" y="7950200"/>
            <a:ext cx="9755187" cy="11922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hite1610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63" y="0"/>
            <a:ext cx="16252825" cy="1015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12800" y="406400"/>
            <a:ext cx="1463198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2800" y="2370138"/>
            <a:ext cx="14631988" cy="670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12800" y="9415463"/>
            <a:ext cx="3794125" cy="5413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000" smtClean="0">
                <a:solidFill>
                  <a:schemeClr val="bg1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EDF6240-9861-49FD-8C4D-8F579CE98129}" type="datetimeFigureOut">
              <a:rPr lang="en-GB"/>
              <a:pPr>
                <a:defRPr/>
              </a:pPr>
              <a:t>17/04/2012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4663" y="9415463"/>
            <a:ext cx="5148262" cy="541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812764" fontAlgn="auto">
              <a:spcBef>
                <a:spcPts val="0"/>
              </a:spcBef>
              <a:spcAft>
                <a:spcPts val="0"/>
              </a:spcAft>
              <a:defRPr sz="2000" b="1" i="0">
                <a:solidFill>
                  <a:srgbClr val="FFFFFF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1" name="Picture 2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49400" y="9398000"/>
            <a:ext cx="1524000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Verdana" pitchFamily="34" charset="0"/>
                <a:cs typeface="Verdana" pitchFamily="34" charset="0"/>
              </a:rPr>
              <a:t>ARCEP proposals for peering questionnaires</a:t>
            </a:r>
            <a:endParaRPr lang="en-GB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Verdana" pitchFamily="34" charset="0"/>
                <a:cs typeface="Verdana" pitchFamily="34" charset="0"/>
              </a:rPr>
              <a:t>Malcolm Hutty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solidFill>
                  <a:srgbClr val="FFFFFF"/>
                </a:solidFill>
                <a:ea typeface="MS PGothic" pitchFamily="34" charset="-128"/>
              </a:rPr>
              <a:t>17</a:t>
            </a:r>
            <a:r>
              <a:rPr lang="en-GB" baseline="30000" dirty="0" smtClean="0">
                <a:solidFill>
                  <a:srgbClr val="FFFFFF"/>
                </a:solidFill>
                <a:ea typeface="MS PGothic" pitchFamily="34" charset="-128"/>
              </a:rPr>
              <a:t>th</a:t>
            </a:r>
            <a:r>
              <a:rPr lang="en-GB" dirty="0" smtClean="0">
                <a:solidFill>
                  <a:srgbClr val="FFFFFF"/>
                </a:solidFill>
                <a:ea typeface="MS PGothic" pitchFamily="34" charset="-128"/>
              </a:rPr>
              <a:t> April 2012</a:t>
            </a:r>
            <a:endParaRPr lang="en-GB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1213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MS PGothic" pitchFamily="34" charset="-128"/>
              </a:rPr>
              <a:t>RIPE 64</a:t>
            </a:r>
            <a:endParaRPr lang="en-GB" dirty="0" smtClean="0">
              <a:solidFill>
                <a:schemeClr val="bg1"/>
              </a:solidFill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Verdana" pitchFamily="34" charset="0"/>
                <a:cs typeface="Verdana" pitchFamily="34" charset="0"/>
              </a:rPr>
              <a:t>About LINX</a:t>
            </a:r>
            <a:endParaRPr lang="en-GB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Verdana" pitchFamily="34" charset="0"/>
                <a:cs typeface="Verdana" pitchFamily="34" charset="0"/>
              </a:rPr>
              <a:t>Membership organisation in UK</a:t>
            </a:r>
          </a:p>
          <a:p>
            <a:pPr lvl="1"/>
            <a:r>
              <a:rPr lang="en-GB" dirty="0" smtClean="0">
                <a:latin typeface="Verdana" pitchFamily="34" charset="0"/>
                <a:cs typeface="Verdana" pitchFamily="34" charset="0"/>
              </a:rPr>
              <a:t>One of the world’s big Internet Exchanges (IXP)</a:t>
            </a:r>
          </a:p>
          <a:p>
            <a:pPr lvl="1"/>
            <a:r>
              <a:rPr lang="en-GB" dirty="0" smtClean="0">
                <a:latin typeface="Verdana" pitchFamily="34" charset="0"/>
                <a:cs typeface="Verdana" pitchFamily="34" charset="0"/>
              </a:rPr>
              <a:t>Represents members’ interests in public policy</a:t>
            </a:r>
          </a:p>
          <a:p>
            <a:endParaRPr lang="en-GB" dirty="0" smtClean="0">
              <a:latin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cs typeface="Verdana" pitchFamily="34" charset="0"/>
              </a:rPr>
              <a:t>Large and diverse membership</a:t>
            </a:r>
          </a:p>
          <a:p>
            <a:pPr lvl="1"/>
            <a:r>
              <a:rPr lang="en-GB" dirty="0" smtClean="0">
                <a:latin typeface="Verdana" pitchFamily="34" charset="0"/>
                <a:cs typeface="Verdana" pitchFamily="34" charset="0"/>
              </a:rPr>
              <a:t>400 members from 51 countries</a:t>
            </a:r>
          </a:p>
          <a:p>
            <a:pPr lvl="1"/>
            <a:r>
              <a:rPr lang="en-GB" dirty="0" smtClean="0">
                <a:latin typeface="Verdana" pitchFamily="34" charset="0"/>
                <a:cs typeface="Verdana" pitchFamily="34" charset="0"/>
              </a:rPr>
              <a:t>~1.3Tb/s peak traffic and ~82.5% global routing table</a:t>
            </a:r>
            <a:endParaRPr lang="en-GB" dirty="0" smtClean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ARCEP proposal 23</a:t>
            </a:r>
            <a:r>
              <a:rPr lang="en-GB" baseline="30000" dirty="0" smtClean="0"/>
              <a:t>rd</a:t>
            </a:r>
            <a:r>
              <a:rPr lang="en-GB" dirty="0" smtClean="0"/>
              <a:t> December 2011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Introduce a legal requirement to answer a questionnaire on interconnection agreements (peering)</a:t>
            </a:r>
          </a:p>
          <a:p>
            <a:pPr lvl="1"/>
            <a:r>
              <a:rPr lang="en-GB" dirty="0" smtClean="0"/>
              <a:t>Responses required four times per year</a:t>
            </a:r>
          </a:p>
          <a:p>
            <a:pPr lvl="1"/>
            <a:r>
              <a:rPr lang="en-GB" dirty="0" smtClean="0"/>
              <a:t>Covers technical aspects (e.g. flow size) and pricing</a:t>
            </a:r>
          </a:p>
          <a:p>
            <a:r>
              <a:rPr lang="en-GB" dirty="0" smtClean="0"/>
              <a:t>Would cover</a:t>
            </a:r>
          </a:p>
          <a:p>
            <a:pPr lvl="1"/>
            <a:r>
              <a:rPr lang="en-GB" dirty="0" smtClean="0"/>
              <a:t>French networks</a:t>
            </a:r>
          </a:p>
          <a:p>
            <a:pPr lvl="1"/>
            <a:r>
              <a:rPr lang="en-GB" dirty="0" smtClean="0"/>
              <a:t>Networks outside France interconnecting with French networks</a:t>
            </a:r>
          </a:p>
          <a:p>
            <a:pPr lvl="1"/>
            <a:r>
              <a:rPr lang="en-GB" dirty="0" smtClean="0"/>
              <a:t>Providers of online </a:t>
            </a:r>
            <a:r>
              <a:rPr lang="en-GB" dirty="0" smtClean="0"/>
              <a:t>c</a:t>
            </a:r>
            <a:r>
              <a:rPr lang="en-GB" dirty="0" smtClean="0"/>
              <a:t>ommunications (content) Services in France</a:t>
            </a:r>
          </a:p>
          <a:p>
            <a:pPr lvl="1"/>
            <a:r>
              <a:rPr lang="en-GB" dirty="0" smtClean="0"/>
              <a:t>Content services outside France “who have actively taken steps to have their services or content accessed by French users”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LINX Objections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Jurisdiction of ARCEP</a:t>
            </a:r>
          </a:p>
          <a:p>
            <a:pPr lvl="1"/>
            <a:r>
              <a:rPr lang="en-GB" dirty="0" smtClean="0"/>
              <a:t>Belief that one national authority should not impose extra-territorial duties on operators with no greater nexus than that they interconnect with an operator that is within the jurisdiction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Burden may change peering behaviour</a:t>
            </a:r>
          </a:p>
          <a:p>
            <a:pPr lvl="1"/>
            <a:r>
              <a:rPr lang="en-GB" dirty="0" smtClean="0"/>
              <a:t>Most peering agreements conducted on a handshake with no written contract</a:t>
            </a:r>
          </a:p>
          <a:p>
            <a:pPr lvl="1"/>
            <a:r>
              <a:rPr lang="en-GB" dirty="0" smtClean="0"/>
              <a:t>Fear that requiring operators to introduce compliance checks may deter propensity to peer, at the margin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ARCEP proposal 30</a:t>
            </a:r>
            <a:r>
              <a:rPr lang="en-GB" baseline="30000" dirty="0" smtClean="0"/>
              <a:t>th</a:t>
            </a:r>
            <a:r>
              <a:rPr lang="en-GB" dirty="0" smtClean="0"/>
              <a:t> March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yet published in English</a:t>
            </a:r>
          </a:p>
          <a:p>
            <a:r>
              <a:rPr lang="en-GB" dirty="0" smtClean="0"/>
              <a:t>Reduced </a:t>
            </a:r>
            <a:r>
              <a:rPr lang="en-GB" smtClean="0"/>
              <a:t>extra-territorial burden</a:t>
            </a:r>
            <a:endParaRPr lang="en-GB" dirty="0" smtClean="0"/>
          </a:p>
          <a:p>
            <a:pPr lvl="1"/>
            <a:r>
              <a:rPr lang="en-GB" dirty="0" smtClean="0"/>
              <a:t>Questionnaire “will be sent” to targeted non-French operators</a:t>
            </a:r>
          </a:p>
          <a:p>
            <a:pPr lvl="1"/>
            <a:r>
              <a:rPr lang="en-GB" dirty="0" smtClean="0"/>
              <a:t>Introduced a limitation that questionnaires will not be sent to operators concerning interconnection relationships</a:t>
            </a:r>
          </a:p>
          <a:p>
            <a:pPr algn="ctr">
              <a:buNone/>
            </a:pPr>
            <a:r>
              <a:rPr lang="en-GB" sz="2800" dirty="0" smtClean="0"/>
              <a:t>“</a:t>
            </a:r>
            <a:r>
              <a:rPr lang="en-GB" sz="2800" dirty="0" smtClean="0"/>
              <a:t>which is not capable of </a:t>
            </a:r>
            <a:r>
              <a:rPr lang="en-GB" sz="2800" dirty="0" smtClean="0"/>
              <a:t>producing significant </a:t>
            </a:r>
            <a:r>
              <a:rPr lang="en-GB" sz="2800" dirty="0" smtClean="0"/>
              <a:t>effects on the provision of communication services at public </a:t>
            </a:r>
            <a:r>
              <a:rPr lang="en-GB" sz="2800" dirty="0" smtClean="0"/>
              <a:t>online users located </a:t>
            </a:r>
            <a:r>
              <a:rPr lang="en-GB" sz="2800" dirty="0" smtClean="0"/>
              <a:t>in </a:t>
            </a:r>
            <a:r>
              <a:rPr lang="en-GB" sz="2800" dirty="0" smtClean="0"/>
              <a:t>France”</a:t>
            </a:r>
            <a:endParaRPr lang="en-GB" dirty="0" smtClean="0"/>
          </a:p>
          <a:p>
            <a:r>
              <a:rPr lang="en-GB" dirty="0" smtClean="0"/>
              <a:t>Questionnaire to be completed twice per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266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MS PGothic</vt:lpstr>
      <vt:lpstr>Arial</vt:lpstr>
      <vt:lpstr>Verdana</vt:lpstr>
      <vt:lpstr>Custom Design</vt:lpstr>
      <vt:lpstr>ARCEP proposals for peering questionnaires</vt:lpstr>
      <vt:lpstr>About LINX</vt:lpstr>
      <vt:lpstr>ARCEP proposal 23rd December 2011</vt:lpstr>
      <vt:lpstr>LINX Objections</vt:lpstr>
      <vt:lpstr>ARCEP proposal 30th March 2012</vt:lpstr>
    </vt:vector>
  </TitlesOfParts>
  <Company>LINX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ARCEP proposals for peering questionnaires</dc:title>
  <dc:creator>Malcolm Hutty</dc:creator>
  <dc:description>Panel discussion at RIPE 64, 17th April 2012</dc:description>
  <cp:lastModifiedBy>Malcolm</cp:lastModifiedBy>
  <cp:revision>22</cp:revision>
  <dcterms:created xsi:type="dcterms:W3CDTF">2011-02-11T03:26:04Z</dcterms:created>
  <dcterms:modified xsi:type="dcterms:W3CDTF">2012-04-17T13:28:41Z</dcterms:modified>
</cp:coreProperties>
</file>